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Lst>
  <p:notesMasterIdLst>
    <p:notesMasterId r:id="rId119"/>
  </p:notesMasterIdLst>
  <p:sldIdLst>
    <p:sldId id="256" r:id="rId2"/>
    <p:sldId id="465" r:id="rId3"/>
    <p:sldId id="466" r:id="rId4"/>
    <p:sldId id="514" r:id="rId5"/>
    <p:sldId id="507" r:id="rId6"/>
    <p:sldId id="508" r:id="rId7"/>
    <p:sldId id="509" r:id="rId8"/>
    <p:sldId id="468" r:id="rId9"/>
    <p:sldId id="515" r:id="rId10"/>
    <p:sldId id="469" r:id="rId11"/>
    <p:sldId id="470" r:id="rId12"/>
    <p:sldId id="471" r:id="rId13"/>
    <p:sldId id="472" r:id="rId14"/>
    <p:sldId id="476" r:id="rId15"/>
    <p:sldId id="477" r:id="rId16"/>
    <p:sldId id="478" r:id="rId17"/>
    <p:sldId id="479" r:id="rId18"/>
    <p:sldId id="480" r:id="rId19"/>
    <p:sldId id="516" r:id="rId20"/>
    <p:sldId id="503" r:id="rId21"/>
    <p:sldId id="512" r:id="rId22"/>
    <p:sldId id="407" r:id="rId23"/>
    <p:sldId id="504" r:id="rId24"/>
    <p:sldId id="533" r:id="rId25"/>
    <p:sldId id="505" r:id="rId26"/>
    <p:sldId id="506" r:id="rId27"/>
    <p:sldId id="513" r:id="rId28"/>
    <p:sldId id="418" r:id="rId29"/>
    <p:sldId id="518" r:id="rId30"/>
    <p:sldId id="528" r:id="rId31"/>
    <p:sldId id="488" r:id="rId32"/>
    <p:sldId id="517" r:id="rId33"/>
    <p:sldId id="519" r:id="rId34"/>
    <p:sldId id="520" r:id="rId35"/>
    <p:sldId id="521" r:id="rId36"/>
    <p:sldId id="522" r:id="rId37"/>
    <p:sldId id="529" r:id="rId38"/>
    <p:sldId id="489" r:id="rId39"/>
    <p:sldId id="490" r:id="rId40"/>
    <p:sldId id="491" r:id="rId41"/>
    <p:sldId id="492" r:id="rId42"/>
    <p:sldId id="493" r:id="rId43"/>
    <p:sldId id="494" r:id="rId44"/>
    <p:sldId id="495" r:id="rId45"/>
    <p:sldId id="496" r:id="rId46"/>
    <p:sldId id="497" r:id="rId47"/>
    <p:sldId id="498" r:id="rId48"/>
    <p:sldId id="523" r:id="rId49"/>
    <p:sldId id="501" r:id="rId50"/>
    <p:sldId id="525" r:id="rId51"/>
    <p:sldId id="526" r:id="rId52"/>
    <p:sldId id="502" r:id="rId53"/>
    <p:sldId id="550" r:id="rId54"/>
    <p:sldId id="482" r:id="rId55"/>
    <p:sldId id="551" r:id="rId56"/>
    <p:sldId id="552" r:id="rId57"/>
    <p:sldId id="553" r:id="rId58"/>
    <p:sldId id="554" r:id="rId59"/>
    <p:sldId id="555" r:id="rId60"/>
    <p:sldId id="556" r:id="rId61"/>
    <p:sldId id="510" r:id="rId62"/>
    <p:sldId id="511" r:id="rId63"/>
    <p:sldId id="530" r:id="rId64"/>
    <p:sldId id="534" r:id="rId65"/>
    <p:sldId id="540" r:id="rId66"/>
    <p:sldId id="541" r:id="rId67"/>
    <p:sldId id="538" r:id="rId68"/>
    <p:sldId id="483" r:id="rId69"/>
    <p:sldId id="484" r:id="rId70"/>
    <p:sldId id="485" r:id="rId71"/>
    <p:sldId id="531" r:id="rId72"/>
    <p:sldId id="487" r:id="rId73"/>
    <p:sldId id="486" r:id="rId74"/>
    <p:sldId id="464" r:id="rId75"/>
    <p:sldId id="546" r:id="rId76"/>
    <p:sldId id="547" r:id="rId77"/>
    <p:sldId id="548" r:id="rId78"/>
    <p:sldId id="549" r:id="rId79"/>
    <p:sldId id="542" r:id="rId80"/>
    <p:sldId id="543" r:id="rId81"/>
    <p:sldId id="544" r:id="rId82"/>
    <p:sldId id="545" r:id="rId83"/>
    <p:sldId id="557" r:id="rId84"/>
    <p:sldId id="558" r:id="rId85"/>
    <p:sldId id="560" r:id="rId86"/>
    <p:sldId id="561" r:id="rId87"/>
    <p:sldId id="562" r:id="rId88"/>
    <p:sldId id="563" r:id="rId89"/>
    <p:sldId id="564" r:id="rId90"/>
    <p:sldId id="565" r:id="rId91"/>
    <p:sldId id="566" r:id="rId92"/>
    <p:sldId id="568" r:id="rId93"/>
    <p:sldId id="569" r:id="rId94"/>
    <p:sldId id="571" r:id="rId95"/>
    <p:sldId id="572" r:id="rId96"/>
    <p:sldId id="573" r:id="rId97"/>
    <p:sldId id="575" r:id="rId98"/>
    <p:sldId id="577" r:id="rId99"/>
    <p:sldId id="578" r:id="rId100"/>
    <p:sldId id="583" r:id="rId101"/>
    <p:sldId id="581" r:id="rId102"/>
    <p:sldId id="579" r:id="rId103"/>
    <p:sldId id="582" r:id="rId104"/>
    <p:sldId id="580" r:id="rId105"/>
    <p:sldId id="576" r:id="rId106"/>
    <p:sldId id="584" r:id="rId107"/>
    <p:sldId id="585" r:id="rId108"/>
    <p:sldId id="586" r:id="rId109"/>
    <p:sldId id="589" r:id="rId110"/>
    <p:sldId id="590" r:id="rId111"/>
    <p:sldId id="591" r:id="rId112"/>
    <p:sldId id="592" r:id="rId113"/>
    <p:sldId id="593" r:id="rId114"/>
    <p:sldId id="594" r:id="rId115"/>
    <p:sldId id="595" r:id="rId116"/>
    <p:sldId id="596" r:id="rId117"/>
    <p:sldId id="597" r:id="rId1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da Vucic" initials="RV" lastIdx="1" clrIdx="0">
    <p:extLst>
      <p:ext uri="{19B8F6BF-5375-455C-9EA6-DF929625EA0E}">
        <p15:presenceInfo xmlns:p15="http://schemas.microsoft.com/office/powerpoint/2012/main" userId="1ecdf18d73bfd4d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E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4660"/>
  </p:normalViewPr>
  <p:slideViewPr>
    <p:cSldViewPr>
      <p:cViewPr varScale="1">
        <p:scale>
          <a:sx n="80" d="100"/>
          <a:sy n="80" d="100"/>
        </p:scale>
        <p:origin x="1325"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notesMaster" Target="notesMasters/notesMaster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99F98F-1FED-4517-8F94-BAA8AF40C781}" type="datetimeFigureOut">
              <a:rPr lang="en-US" smtClean="0"/>
              <a:pPr/>
              <a:t>9/14/2023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0D8B22-A4C1-4008-8794-D601822E47E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fld id="{D7F0DA95-EC2A-4F20-908D-FB0F0E96EFB3}" type="slidenum">
              <a:rPr lang="en-US" altLang="en-US" sz="1200">
                <a:latin typeface="Arial" panose="020B0604020202020204" pitchFamily="34" charset="0"/>
              </a:rPr>
              <a:pPr algn="r" eaLnBrk="1" hangingPunct="1"/>
              <a:t>63</a:t>
            </a:fld>
            <a:endParaRPr lang="en-US" altLang="en-US" sz="1200">
              <a:latin typeface="Arial" panose="020B0604020202020204" pitchFamily="34"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sr-Latn-CS" altLang="en-US" sz="800" smtClean="0"/>
              <a:t>The LEOPARD syndrome: a rare condition associated with hypertrophic cardiomyopathy</a:t>
            </a:r>
          </a:p>
          <a:p>
            <a:pPr eaLnBrk="1" hangingPunct="1">
              <a:lnSpc>
                <a:spcPct val="80000"/>
              </a:lnSpc>
            </a:pPr>
            <a:r>
              <a:rPr lang="sr-Latn-CS" altLang="en-US" sz="800" smtClean="0"/>
              <a:t>Tom Adriaenssens*, Tareq Ibrahim and Melchior Seyfarth</a:t>
            </a:r>
          </a:p>
          <a:p>
            <a:pPr eaLnBrk="1" hangingPunct="1">
              <a:lnSpc>
                <a:spcPct val="80000"/>
              </a:lnSpc>
            </a:pPr>
            <a:r>
              <a:rPr lang="sr-Latn-CS" altLang="en-US" sz="800" smtClean="0"/>
              <a:t>Deutsches Herzzentrum München, Lazarettstrasse 36, 80636 Munich, Germany</a:t>
            </a:r>
          </a:p>
          <a:p>
            <a:pPr eaLnBrk="1" hangingPunct="1">
              <a:lnSpc>
                <a:spcPct val="80000"/>
              </a:lnSpc>
            </a:pPr>
            <a:r>
              <a:rPr lang="sr-Latn-CS" altLang="en-US" sz="800" smtClean="0"/>
              <a:t>*Corresponding author. Tel: +49 89 1218 4073; fax: +49 89 1218 4053. E-mail address: tadriaenssens@hotmail.com</a:t>
            </a:r>
          </a:p>
          <a:p>
            <a:pPr eaLnBrk="1" hangingPunct="1">
              <a:lnSpc>
                <a:spcPct val="80000"/>
              </a:lnSpc>
            </a:pPr>
            <a:r>
              <a:rPr lang="sr-Latn-CS" altLang="en-US" sz="800" smtClean="0"/>
              <a:t>A 66-year-old woman, known for years with LEOPARD syndrome (LEOPARD stands for multiple Lentigines, Electrocardiographic conduction defects; Ocular hypertelorism; Pulmonary stenosis; Abnormalities of the genitalia; Retardation of growth and sensorineural Deafness), presented with complaints of progressive dyspnoea over the course of the last months. The physical examination revealed multiple lentigines, café-au-lait spots (Panel A), and pectus excavatum. The 12-lead ECG (Panel B) showed left-axis deviation, ST-segment abnormalities, and T-wave inversion. An echocardiographic analysis confirmed the diagnosis of hypertrophic obstructive cardiomyopathy (HOCM) with a maximal septal wall thickness of 19 mm, a left ventricular outflow tract (LVOT) dynamic gradient of 73 mmHg, and systolic anterior movement of the mitral valve (Panel C). A right and left ventricular catheterization was performed, confirming the diagnosis of HOCM (Brockenbrough sign positive) (Panel D). </a:t>
            </a:r>
          </a:p>
          <a:p>
            <a:pPr eaLnBrk="1" hangingPunct="1">
              <a:lnSpc>
                <a:spcPct val="80000"/>
              </a:lnSpc>
            </a:pPr>
            <a:r>
              <a:rPr lang="sr-Latn-CS" altLang="en-US" sz="800" smtClean="0"/>
              <a:t>Because of insufficient response to pharmacological therapy, we performed a TASH procedure (transcoronary alcohol septal ablation for hypertrophic cardiomyopathy). There was no pressure gradient in the LVOT left post-procedure, and the patient did clinically well without complaints of dyspnoea. </a:t>
            </a:r>
          </a:p>
          <a:p>
            <a:pPr eaLnBrk="1" hangingPunct="1">
              <a:lnSpc>
                <a:spcPct val="80000"/>
              </a:lnSpc>
            </a:pPr>
            <a:r>
              <a:rPr lang="sr-Latn-CS" altLang="en-US" sz="800" smtClean="0"/>
              <a:t>Multiple LEOPARD syndrome is an autosomal dominant multiple congenital anomaly syndrome, with high penetrance and markedly variable expression. It was originally described by Gorlin as multiple lentigines syndrome. It is also known as cardiocutaneous syndrome, Moynahan syndrome, lentiginosis profuse, and progressive cardiomyopathic lentiginosis. Apart from pulmonary valve stenosis, HOCM is a common feature of this syndrome and it may progress with age or present later in life than the other clinical findings. The most plausible explanation for the pathogenesis of the syndrome is an abnormality of the neural crest cell. The cells derived from the neural crest form spinal and autonomic ganglion cells, Schwann cells of peripheral nerves, as well as sympathetic terminations in the cardiac ventricles. Neural crest cells also give rise to melanocytes, thereby explaining the associated lentigines. </a:t>
            </a:r>
          </a:p>
          <a:p>
            <a:pPr eaLnBrk="1" hangingPunct="1">
              <a:lnSpc>
                <a:spcPct val="80000"/>
              </a:lnSpc>
            </a:pPr>
            <a:r>
              <a:rPr lang="sr-Latn-CS" altLang="en-US" sz="800" smtClean="0"/>
              <a:t>The underlying genetic defect associated with the development of the syndrome has been located on chromosome 12 (gene map locus 12q24.1), and the responsible gene is </a:t>
            </a:r>
            <a:r>
              <a:rPr lang="sr-Latn-CS" altLang="en-US" sz="800" i="1" smtClean="0"/>
              <a:t>PTPN11</a:t>
            </a:r>
            <a:r>
              <a:rPr lang="sr-Latn-CS" altLang="en-US" sz="800" smtClean="0"/>
              <a:t> (protein tyrosine phosphatise non-receptor type 11), which codes for non-receptor protein tyrosine phosphatise, SHP2. Mutations in the same gene are known to lead to a number of congenital heart defects, among them Noonan syndrome, cardiomyopathic lentiginosis, and LEOPARD syndrome. Different heart defects correlate with different locations of mutations within the </a:t>
            </a:r>
            <a:r>
              <a:rPr lang="sr-Latn-CS" altLang="en-US" sz="800" i="1" smtClean="0"/>
              <a:t>PTPN11</a:t>
            </a:r>
            <a:r>
              <a:rPr lang="sr-Latn-CS" altLang="en-US" sz="800" smtClean="0"/>
              <a:t> gene. The only son of our patient also demonstrated features of the LEOPARD syndrome, without documentation of cardiac involvement so far. </a:t>
            </a:r>
          </a:p>
          <a:p>
            <a:pPr eaLnBrk="1" hangingPunct="1">
              <a:lnSpc>
                <a:spcPct val="80000"/>
              </a:lnSpc>
            </a:pPr>
            <a:r>
              <a:rPr lang="sr-Latn-CS" altLang="en-US" sz="800" smtClean="0"/>
              <a:t>See supplementary movies available at </a:t>
            </a:r>
            <a:r>
              <a:rPr lang="sr-Latn-CS" altLang="en-US" sz="800" i="1" smtClean="0"/>
              <a:t>European Heart Journal</a:t>
            </a:r>
            <a:r>
              <a:rPr lang="sr-Latn-CS" altLang="en-US" sz="800" smtClean="0"/>
              <a:t> online. </a:t>
            </a:r>
          </a:p>
          <a:p>
            <a:pPr eaLnBrk="1" hangingPunct="1">
              <a:lnSpc>
                <a:spcPct val="80000"/>
              </a:lnSpc>
            </a:pPr>
            <a:r>
              <a:rPr lang="sr-Latn-CS" altLang="en-US" sz="800" smtClean="0"/>
              <a:t>Panel A. Multiple lentigines.</a:t>
            </a:r>
          </a:p>
          <a:p>
            <a:pPr eaLnBrk="1" hangingPunct="1">
              <a:lnSpc>
                <a:spcPct val="80000"/>
              </a:lnSpc>
            </a:pPr>
            <a:r>
              <a:rPr lang="sr-Latn-CS" altLang="en-US" sz="800" smtClean="0"/>
              <a:t>Panel B. Electrocardiogram showing left-axis deviation, left anterior hemiblock, ST-segment abnormalities, and T-wave inversions.</a:t>
            </a:r>
          </a:p>
          <a:p>
            <a:pPr eaLnBrk="1" hangingPunct="1">
              <a:lnSpc>
                <a:spcPct val="80000"/>
              </a:lnSpc>
            </a:pPr>
            <a:r>
              <a:rPr lang="sr-Latn-CS" altLang="en-US" sz="800" smtClean="0"/>
              <a:t>Panel C. Echocardiographic image of hypertrophic obstructive cardiomyopathy with thickened interventricular septum and systolic anterior motion of the mitral valve leaflets. The anterior mitral valve leaflet obstructing the left ventricular outflow tract is indicated with a white arrow. </a:t>
            </a:r>
          </a:p>
          <a:p>
            <a:pPr eaLnBrk="1" hangingPunct="1">
              <a:lnSpc>
                <a:spcPct val="80000"/>
              </a:lnSpc>
            </a:pPr>
            <a:r>
              <a:rPr lang="sr-Latn-CS" altLang="en-US" sz="800" smtClean="0"/>
              <a:t>Panel D. Haemodynamic tracings with intraventricular pressure gradient and positive Brockenbrough sign (post-extra systolic aggravation of obstruction with augmentation of the intraventricular pressure gradient and lowering of the aortic pressure), indicated in the figure with an asterisk. </a:t>
            </a:r>
          </a:p>
        </p:txBody>
      </p:sp>
    </p:spTree>
    <p:extLst>
      <p:ext uri="{BB962C8B-B14F-4D97-AF65-F5344CB8AC3E}">
        <p14:creationId xmlns:p14="http://schemas.microsoft.com/office/powerpoint/2010/main" val="341628627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9/14/2023</a:t>
            </a:fld>
            <a:endParaRPr lang="en-US"/>
          </a:p>
        </p:txBody>
      </p:sp>
      <p:sp>
        <p:nvSpPr>
          <p:cNvPr id="5" name="Footer Placeholder 4"/>
          <p:cNvSpPr>
            <a:spLocks noGrp="1"/>
          </p:cNvSpPr>
          <p:nvPr>
            <p:ph type="ftr" sz="quarter" idx="11"/>
          </p:nvPr>
        </p:nvSpPr>
        <p:spPr>
          <a:xfrm>
            <a:off x="812805" y="6272785"/>
            <a:ext cx="4745736" cy="365125"/>
          </a:xfrm>
        </p:spPr>
        <p:txBody>
          <a:bodyPr/>
          <a:lstStyle/>
          <a:p>
            <a:endParaRPr lang="en-US"/>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34233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4201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61335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23587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1D8BD707-D9CF-40AE-B4C6-C98DA3205C09}" type="datetimeFigureOut">
              <a:rPr lang="en-US" smtClean="0"/>
              <a:pPr/>
              <a:t>9/14/2023</a:t>
            </a:fld>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endParaRPr lang="en-US"/>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898212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9/14/2023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06909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32377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1D8BD707-D9CF-40AE-B4C6-C98DA3205C09}" type="datetimeFigureOut">
              <a:rPr lang="en-US" smtClean="0"/>
              <a:pPr/>
              <a:t>9/14/2023</a:t>
            </a:fld>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01601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3424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1D8BD707-D9CF-40AE-B4C6-C98DA3205C09}" type="datetimeFigureOut">
              <a:rPr lang="en-US" smtClean="0"/>
              <a:pPr/>
              <a:t>9/14/2023</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3206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1D8BD707-D9CF-40AE-B4C6-C98DA3205C09}" type="datetimeFigureOut">
              <a:rPr lang="en-US" smtClean="0"/>
              <a:pPr/>
              <a:t>9/14/2023</a:t>
            </a:fld>
            <a:endParaRPr lang="en-US"/>
          </a:p>
        </p:txBody>
      </p:sp>
      <p:sp>
        <p:nvSpPr>
          <p:cNvPr id="10" name="Slide Number Placeholder 9"/>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4957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1D8BD707-D9CF-40AE-B4C6-C98DA3205C09}" type="datetimeFigureOut">
              <a:rPr lang="en-US" smtClean="0"/>
              <a:pPr/>
              <a:t>9/14/2023</a:t>
            </a:fld>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95396074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content.nejm.org/content/vol343/issue19/images/large/08f2.jpeg" TargetMode="Externa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447800"/>
            <a:ext cx="8077200" cy="2514600"/>
          </a:xfrm>
        </p:spPr>
        <p:txBody>
          <a:bodyPr>
            <a:normAutofit/>
          </a:bodyPr>
          <a:lstStyle/>
          <a:p>
            <a:pPr marL="457200" algn="ctr"/>
            <a:r>
              <a:rPr lang="sr-Latn-CS" altLang="sr-Latn-RS" sz="2000" dirty="0">
                <a:solidFill>
                  <a:srgbClr val="FFFF00"/>
                </a:solidFill>
                <a:latin typeface="Times New Roman" panose="02020603050405020304" pitchFamily="18" charset="0"/>
                <a:cs typeface="Times New Roman" panose="02020603050405020304" pitchFamily="18" charset="0"/>
              </a:rPr>
              <a:t/>
            </a:r>
            <a:br>
              <a:rPr lang="sr-Latn-CS" altLang="sr-Latn-RS" sz="2000" dirty="0">
                <a:solidFill>
                  <a:srgbClr val="FFFF00"/>
                </a:solidFill>
                <a:latin typeface="Times New Roman" panose="02020603050405020304" pitchFamily="18" charset="0"/>
                <a:cs typeface="Times New Roman" panose="02020603050405020304" pitchFamily="18" charset="0"/>
              </a:rPr>
            </a:br>
            <a:r>
              <a:rPr lang="sr-Latn-RS" altLang="sr-Latn-RS" sz="3600" b="1" dirty="0" smtClean="0">
                <a:solidFill>
                  <a:schemeClr val="tx1"/>
                </a:solidFill>
                <a:latin typeface="Times New Roman" panose="02020603050405020304" pitchFamily="18" charset="0"/>
                <a:cs typeface="Times New Roman" panose="02020603050405020304" pitchFamily="18" charset="0"/>
              </a:rPr>
              <a:t>CARDIOMYOPATIES. MYOCARDITIS. </a:t>
            </a:r>
            <a:endParaRPr lang="en-US" sz="3600" b="1" dirty="0">
              <a:solidFill>
                <a:schemeClr val="tx1"/>
              </a:solidFill>
            </a:endParaRPr>
          </a:p>
        </p:txBody>
      </p:sp>
      <p:sp>
        <p:nvSpPr>
          <p:cNvPr id="3" name="Subtitle 2"/>
          <p:cNvSpPr>
            <a:spLocks noGrp="1"/>
          </p:cNvSpPr>
          <p:nvPr>
            <p:ph type="subTitle" idx="1"/>
          </p:nvPr>
        </p:nvSpPr>
        <p:spPr>
          <a:xfrm>
            <a:off x="1371600" y="4495800"/>
            <a:ext cx="6400800" cy="1247336"/>
          </a:xfrm>
        </p:spPr>
        <p:txBody>
          <a:bodyPr>
            <a:noAutofit/>
          </a:bodyPr>
          <a:lstStyle/>
          <a:p>
            <a:r>
              <a:rPr lang="sr-Latn-RS" sz="2400" smtClean="0">
                <a:latin typeface="Times New Roman" panose="02020603050405020304" pitchFamily="18" charset="0"/>
                <a:cs typeface="Times New Roman" panose="02020603050405020304" pitchFamily="18" charset="0"/>
              </a:rPr>
              <a:t>Asst</a:t>
            </a:r>
            <a:r>
              <a:rPr lang="sr-Latn-RS" sz="2400" dirty="0">
                <a:latin typeface="Times New Roman" panose="02020603050405020304" pitchFamily="18" charset="0"/>
                <a:cs typeface="Times New Roman" panose="02020603050405020304" pitchFamily="18" charset="0"/>
              </a:rPr>
              <a:t>. prof. Rada Vucic</a:t>
            </a:r>
            <a:endParaRPr lang="en-US" sz="2400" dirty="0">
              <a:latin typeface="Times New Roman" panose="02020603050405020304" pitchFamily="18" charset="0"/>
              <a:cs typeface="Times New Roman" panose="02020603050405020304" pitchFamily="18" charset="0"/>
            </a:endParaRPr>
          </a:p>
        </p:txBody>
      </p:sp>
      <p:pic>
        <p:nvPicPr>
          <p:cNvPr id="4" name="Picture 3" descr="E:\Nena\Doktorske\MFgrb.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0"/>
            <a:ext cx="8572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3" cstate="print"/>
          <a:srcRect/>
          <a:stretch>
            <a:fillRect/>
          </a:stretch>
        </p:blipFill>
        <p:spPr bwMode="auto">
          <a:xfrm>
            <a:off x="76200" y="9525"/>
            <a:ext cx="923925" cy="1333500"/>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advTm="3423"/>
    </mc:Choice>
    <mc:Fallback xmlns="">
      <p:transition spd="slow" advTm="342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History and physical examination</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en-US" b="1" dirty="0"/>
              <a:t>Age</a:t>
            </a:r>
            <a:r>
              <a:rPr lang="en-US" dirty="0"/>
              <a:t> is one of the most important </a:t>
            </a:r>
            <a:r>
              <a:rPr lang="en-US" dirty="0" smtClean="0"/>
              <a:t>factors</a:t>
            </a:r>
            <a:endParaRPr lang="sr-Latn-RS" dirty="0" smtClean="0"/>
          </a:p>
          <a:p>
            <a:pPr lvl="1"/>
            <a:r>
              <a:rPr lang="en-US" dirty="0"/>
              <a:t>inherited metabolic disorders and congenital dysmorphic syndromes are more common in neonates and infants </a:t>
            </a:r>
            <a:endParaRPr lang="sr-Latn-RS" dirty="0"/>
          </a:p>
          <a:p>
            <a:pPr lvl="1"/>
            <a:r>
              <a:rPr lang="en-US" dirty="0"/>
              <a:t>wild-type transthyretin amyloidosis (</a:t>
            </a:r>
            <a:r>
              <a:rPr lang="en-US" dirty="0" err="1"/>
              <a:t>ATTRwt</a:t>
            </a:r>
            <a:r>
              <a:rPr lang="en-US" dirty="0"/>
              <a:t>) is a disease mostly of adults over the age of 65 years</a:t>
            </a:r>
            <a:r>
              <a:rPr lang="sr-Latn-RS" dirty="0" smtClean="0"/>
              <a:t>.</a:t>
            </a:r>
          </a:p>
          <a:p>
            <a:r>
              <a:rPr lang="sr-Latn-RS" b="1" dirty="0"/>
              <a:t>F</a:t>
            </a:r>
            <a:r>
              <a:rPr lang="en-US" b="1" dirty="0" err="1" smtClean="0"/>
              <a:t>amily</a:t>
            </a:r>
            <a:r>
              <a:rPr lang="en-US" b="1" dirty="0" smtClean="0"/>
              <a:t> </a:t>
            </a:r>
            <a:r>
              <a:rPr lang="en-US" b="1" dirty="0"/>
              <a:t>history </a:t>
            </a:r>
            <a:r>
              <a:rPr lang="en-US" dirty="0"/>
              <a:t>include premature </a:t>
            </a:r>
            <a:r>
              <a:rPr lang="en-US" dirty="0" smtClean="0"/>
              <a:t>deaths, </a:t>
            </a:r>
            <a:r>
              <a:rPr lang="en-US" dirty="0"/>
              <a:t>unexplained heart failure, cardiac transplantation, pacemaker and defibrillator implants, and evidence for systemic </a:t>
            </a:r>
            <a:r>
              <a:rPr lang="en-US" dirty="0" smtClean="0"/>
              <a:t>disease.</a:t>
            </a:r>
            <a:endParaRPr lang="sr-Latn-RS" dirty="0" smtClean="0"/>
          </a:p>
          <a:p>
            <a:pPr lvl="1"/>
            <a:r>
              <a:rPr lang="en-US" dirty="0" smtClean="0"/>
              <a:t>autosomal </a:t>
            </a:r>
            <a:r>
              <a:rPr lang="en-US" dirty="0"/>
              <a:t>dominant </a:t>
            </a:r>
          </a:p>
          <a:p>
            <a:pPr lvl="1"/>
            <a:r>
              <a:rPr lang="en-US" dirty="0" smtClean="0"/>
              <a:t>X-linked inheritance</a:t>
            </a:r>
            <a:endParaRPr lang="en-US" dirty="0"/>
          </a:p>
          <a:p>
            <a:pPr lvl="1"/>
            <a:r>
              <a:rPr lang="en-US" dirty="0" smtClean="0"/>
              <a:t>autosomal </a:t>
            </a:r>
            <a:r>
              <a:rPr lang="en-US" dirty="0"/>
              <a:t>recessive </a:t>
            </a:r>
            <a:endParaRPr lang="en-US" dirty="0" smtClean="0"/>
          </a:p>
          <a:p>
            <a:pPr marL="57150" lvl="1" indent="0">
              <a:buNone/>
            </a:pPr>
            <a:r>
              <a:rPr lang="en-US" b="1" dirty="0"/>
              <a:t>T</a:t>
            </a:r>
            <a:r>
              <a:rPr lang="en-US" b="1" dirty="0" smtClean="0"/>
              <a:t>he </a:t>
            </a:r>
            <a:r>
              <a:rPr lang="en-US" b="1" dirty="0"/>
              <a:t>absence of familial disease does not exclude a genetic origin</a:t>
            </a:r>
            <a:endParaRPr lang="sr-Latn-RS" b="1" dirty="0" smtClean="0"/>
          </a:p>
        </p:txBody>
      </p:sp>
    </p:spTree>
    <p:extLst>
      <p:ext uri="{BB962C8B-B14F-4D97-AF65-F5344CB8AC3E}">
        <p14:creationId xmlns:p14="http://schemas.microsoft.com/office/powerpoint/2010/main" val="356541515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Clinical forms of myocarditis</a:t>
            </a:r>
            <a:endParaRPr lang="en-US" dirty="0"/>
          </a:p>
        </p:txBody>
      </p:sp>
      <p:sp>
        <p:nvSpPr>
          <p:cNvPr id="3" name="Content Placeholder 2"/>
          <p:cNvSpPr>
            <a:spLocks noGrp="1"/>
          </p:cNvSpPr>
          <p:nvPr>
            <p:ph idx="1"/>
          </p:nvPr>
        </p:nvSpPr>
        <p:spPr/>
        <p:txBody>
          <a:bodyPr/>
          <a:lstStyle/>
          <a:p>
            <a:r>
              <a:rPr lang="en-US" dirty="0"/>
              <a:t>Acute myocarditis</a:t>
            </a:r>
          </a:p>
          <a:p>
            <a:r>
              <a:rPr lang="en-US" dirty="0"/>
              <a:t>Fulminant myocarditis</a:t>
            </a:r>
          </a:p>
          <a:p>
            <a:r>
              <a:rPr lang="en-US" dirty="0" smtClean="0"/>
              <a:t>G</a:t>
            </a:r>
            <a:r>
              <a:rPr lang="sr-Latn-RS" dirty="0" smtClean="0"/>
              <a:t>i</a:t>
            </a:r>
            <a:r>
              <a:rPr lang="en-US" dirty="0" smtClean="0"/>
              <a:t>ant cell </a:t>
            </a:r>
            <a:r>
              <a:rPr lang="en-US" dirty="0"/>
              <a:t>myocarditis</a:t>
            </a:r>
          </a:p>
          <a:p>
            <a:r>
              <a:rPr lang="en-US" dirty="0"/>
              <a:t>Chronic active myocarditis</a:t>
            </a:r>
          </a:p>
        </p:txBody>
      </p:sp>
    </p:spTree>
    <p:extLst>
      <p:ext uri="{BB962C8B-B14F-4D97-AF65-F5344CB8AC3E}">
        <p14:creationId xmlns:p14="http://schemas.microsoft.com/office/powerpoint/2010/main" val="20220637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Acute myocarditis</a:t>
            </a:r>
            <a:endParaRPr lang="en-US" dirty="0"/>
          </a:p>
        </p:txBody>
      </p:sp>
      <p:sp>
        <p:nvSpPr>
          <p:cNvPr id="3" name="Content Placeholder 2"/>
          <p:cNvSpPr>
            <a:spLocks noGrp="1"/>
          </p:cNvSpPr>
          <p:nvPr>
            <p:ph idx="1"/>
          </p:nvPr>
        </p:nvSpPr>
        <p:spPr/>
        <p:txBody>
          <a:bodyPr/>
          <a:lstStyle/>
          <a:p>
            <a:r>
              <a:rPr lang="en-US" dirty="0"/>
              <a:t>Troponin elevated</a:t>
            </a:r>
          </a:p>
          <a:p>
            <a:endParaRPr lang="en-US" dirty="0"/>
          </a:p>
          <a:p>
            <a:r>
              <a:rPr lang="en-US" dirty="0"/>
              <a:t>Elevation of the ST segment on the ECG</a:t>
            </a:r>
          </a:p>
          <a:p>
            <a:endParaRPr lang="en-US" dirty="0"/>
          </a:p>
          <a:p>
            <a:r>
              <a:rPr lang="en-US" dirty="0"/>
              <a:t>Abnormalities of global or segmental kinetics on echocardiography</a:t>
            </a:r>
          </a:p>
        </p:txBody>
      </p:sp>
    </p:spTree>
    <p:extLst>
      <p:ext uri="{BB962C8B-B14F-4D97-AF65-F5344CB8AC3E}">
        <p14:creationId xmlns:p14="http://schemas.microsoft.com/office/powerpoint/2010/main" val="29562472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Fulminant myocarditis</a:t>
            </a:r>
            <a:endParaRPr lang="en-US" dirty="0"/>
          </a:p>
        </p:txBody>
      </p:sp>
      <p:sp>
        <p:nvSpPr>
          <p:cNvPr id="3" name="Content Placeholder 2"/>
          <p:cNvSpPr>
            <a:spLocks noGrp="1"/>
          </p:cNvSpPr>
          <p:nvPr>
            <p:ph idx="1"/>
          </p:nvPr>
        </p:nvSpPr>
        <p:spPr/>
        <p:txBody>
          <a:bodyPr/>
          <a:lstStyle/>
          <a:p>
            <a:r>
              <a:rPr lang="en-US" dirty="0"/>
              <a:t>Dramatic acute heart failure</a:t>
            </a:r>
          </a:p>
          <a:p>
            <a:r>
              <a:rPr lang="en-US" dirty="0"/>
              <a:t>Often with cardiogenic shock in the absence of other etiology</a:t>
            </a:r>
          </a:p>
          <a:p>
            <a:r>
              <a:rPr lang="en-US" dirty="0"/>
              <a:t>Echocardiographic characteristics:</a:t>
            </a:r>
          </a:p>
          <a:p>
            <a:r>
              <a:rPr lang="en-US" dirty="0"/>
              <a:t>Significantly impaired myocardial function with a minimally dilated left ventricular cavity</a:t>
            </a:r>
          </a:p>
        </p:txBody>
      </p:sp>
    </p:spTree>
    <p:extLst>
      <p:ext uri="{BB962C8B-B14F-4D97-AF65-F5344CB8AC3E}">
        <p14:creationId xmlns:p14="http://schemas.microsoft.com/office/powerpoint/2010/main" val="366630176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GIANT CELL MYOCARDITIS</a:t>
            </a:r>
            <a:endParaRPr lang="en-US" dirty="0"/>
          </a:p>
        </p:txBody>
      </p:sp>
      <p:sp>
        <p:nvSpPr>
          <p:cNvPr id="3" name="Content Placeholder 2"/>
          <p:cNvSpPr>
            <a:spLocks noGrp="1"/>
          </p:cNvSpPr>
          <p:nvPr>
            <p:ph idx="1"/>
          </p:nvPr>
        </p:nvSpPr>
        <p:spPr/>
        <p:txBody>
          <a:bodyPr/>
          <a:lstStyle/>
          <a:p>
            <a:r>
              <a:rPr lang="en-US" dirty="0"/>
              <a:t>Progressive heart failure</a:t>
            </a:r>
          </a:p>
          <a:p>
            <a:r>
              <a:rPr lang="en-US" dirty="0" err="1"/>
              <a:t>Pathohistological</a:t>
            </a:r>
            <a:r>
              <a:rPr lang="en-US" dirty="0"/>
              <a:t>-Giant cells with active inflammation</a:t>
            </a:r>
          </a:p>
          <a:p>
            <a:r>
              <a:rPr lang="en-US" dirty="0"/>
              <a:t>Arrhythmias and heart blocks</a:t>
            </a:r>
          </a:p>
          <a:p>
            <a:endParaRPr lang="en-US" dirty="0"/>
          </a:p>
          <a:p>
            <a:r>
              <a:rPr lang="en-US" dirty="0"/>
              <a:t>Bad prognosis</a:t>
            </a:r>
          </a:p>
        </p:txBody>
      </p:sp>
    </p:spTree>
    <p:extLst>
      <p:ext uri="{BB962C8B-B14F-4D97-AF65-F5344CB8AC3E}">
        <p14:creationId xmlns:p14="http://schemas.microsoft.com/office/powerpoint/2010/main" val="390851377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Chronic ACTIVE MYOCARDITIS</a:t>
            </a:r>
            <a:endParaRPr lang="en-US" dirty="0"/>
          </a:p>
        </p:txBody>
      </p:sp>
      <p:sp>
        <p:nvSpPr>
          <p:cNvPr id="3" name="Content Placeholder 2"/>
          <p:cNvSpPr>
            <a:spLocks noGrp="1"/>
          </p:cNvSpPr>
          <p:nvPr>
            <p:ph idx="1"/>
          </p:nvPr>
        </p:nvSpPr>
        <p:spPr/>
        <p:txBody>
          <a:bodyPr/>
          <a:lstStyle/>
          <a:p>
            <a:r>
              <a:rPr lang="en-US" dirty="0"/>
              <a:t>Elderly people with myocarditis</a:t>
            </a:r>
          </a:p>
          <a:p>
            <a:r>
              <a:rPr lang="en-US" dirty="0"/>
              <a:t>Symptoms and signs of left ventricular dysfunction: fatigue, dyspnea</a:t>
            </a:r>
          </a:p>
          <a:p>
            <a:r>
              <a:rPr lang="en-US" dirty="0"/>
              <a:t>Myocardial biopsy: active myocarditis, fibrous changes</a:t>
            </a:r>
          </a:p>
          <a:p>
            <a:r>
              <a:rPr lang="en-US" dirty="0"/>
              <a:t>Sometimes it ends as restrictive myocarditis</a:t>
            </a:r>
          </a:p>
        </p:txBody>
      </p:sp>
    </p:spTree>
    <p:extLst>
      <p:ext uri="{BB962C8B-B14F-4D97-AF65-F5344CB8AC3E}">
        <p14:creationId xmlns:p14="http://schemas.microsoft.com/office/powerpoint/2010/main" val="193216733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84632"/>
            <a:ext cx="8991600" cy="505968"/>
          </a:xfrm>
        </p:spPr>
        <p:txBody>
          <a:bodyPr>
            <a:normAutofit fontScale="90000"/>
          </a:bodyPr>
          <a:lstStyle/>
          <a:p>
            <a:r>
              <a:rPr lang="sr-Latn-RS" sz="3600" dirty="0" smtClean="0"/>
              <a:t>Expanded criteria for diagnosis of myocarditis</a:t>
            </a:r>
            <a:endParaRPr lang="en-US" sz="3600"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9167" t="11021" r="1875" b="4631"/>
          <a:stretch/>
        </p:blipFill>
        <p:spPr>
          <a:xfrm>
            <a:off x="393700" y="1143000"/>
            <a:ext cx="8064500" cy="554618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7057574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diagnosis</a:t>
            </a:r>
            <a:endParaRPr lang="en-US" dirty="0"/>
          </a:p>
        </p:txBody>
      </p:sp>
      <p:sp>
        <p:nvSpPr>
          <p:cNvPr id="3" name="Content Placeholder 2"/>
          <p:cNvSpPr>
            <a:spLocks noGrp="1"/>
          </p:cNvSpPr>
          <p:nvPr>
            <p:ph idx="1"/>
          </p:nvPr>
        </p:nvSpPr>
        <p:spPr/>
        <p:txBody>
          <a:bodyPr/>
          <a:lstStyle/>
          <a:p>
            <a:r>
              <a:rPr lang="sr-Latn-RS" dirty="0"/>
              <a:t>C</a:t>
            </a:r>
            <a:r>
              <a:rPr lang="en-US" dirty="0" err="1" smtClean="0"/>
              <a:t>ombine</a:t>
            </a:r>
            <a:r>
              <a:rPr lang="en-US" dirty="0"/>
              <a:t>: </a:t>
            </a:r>
            <a:endParaRPr lang="sr-Latn-RS" dirty="0" smtClean="0"/>
          </a:p>
          <a:p>
            <a:endParaRPr lang="sr-Latn-RS" dirty="0" smtClean="0"/>
          </a:p>
          <a:p>
            <a:pPr lvl="1"/>
            <a:r>
              <a:rPr lang="en-US" dirty="0" smtClean="0"/>
              <a:t>clinical suspicion</a:t>
            </a:r>
            <a:endParaRPr lang="sr-Latn-RS" dirty="0" smtClean="0"/>
          </a:p>
          <a:p>
            <a:pPr lvl="1"/>
            <a:r>
              <a:rPr lang="sr-Latn-RS" dirty="0"/>
              <a:t>c</a:t>
            </a:r>
            <a:r>
              <a:rPr lang="en-US" dirty="0" err="1" smtClean="0"/>
              <a:t>linical</a:t>
            </a:r>
            <a:r>
              <a:rPr lang="sr-Latn-RS" dirty="0" smtClean="0"/>
              <a:t> criteria</a:t>
            </a:r>
          </a:p>
          <a:p>
            <a:pPr lvl="1"/>
            <a:r>
              <a:rPr lang="en-US" dirty="0" smtClean="0"/>
              <a:t>laboratory criteria</a:t>
            </a:r>
            <a:endParaRPr lang="sr-Latn-RS" dirty="0" smtClean="0"/>
          </a:p>
          <a:p>
            <a:pPr lvl="1"/>
            <a:r>
              <a:rPr lang="en-US" dirty="0" smtClean="0"/>
              <a:t>new </a:t>
            </a:r>
            <a:r>
              <a:rPr lang="en-US" dirty="0"/>
              <a:t>imaging methods (without necessary biopsy)</a:t>
            </a:r>
          </a:p>
        </p:txBody>
      </p:sp>
    </p:spTree>
    <p:extLst>
      <p:ext uri="{BB962C8B-B14F-4D97-AF65-F5344CB8AC3E}">
        <p14:creationId xmlns:p14="http://schemas.microsoft.com/office/powerpoint/2010/main" val="24716685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DALLAS CRITERIA</a:t>
            </a:r>
            <a:endParaRPr lang="en-US" dirty="0"/>
          </a:p>
        </p:txBody>
      </p:sp>
      <p:sp>
        <p:nvSpPr>
          <p:cNvPr id="3" name="Content Placeholder 2"/>
          <p:cNvSpPr>
            <a:spLocks noGrp="1"/>
          </p:cNvSpPr>
          <p:nvPr>
            <p:ph idx="1"/>
          </p:nvPr>
        </p:nvSpPr>
        <p:spPr/>
        <p:txBody>
          <a:bodyPr/>
          <a:lstStyle/>
          <a:p>
            <a:r>
              <a:rPr lang="sr-Latn-RS" dirty="0" smtClean="0"/>
              <a:t>Low sensitivity </a:t>
            </a:r>
          </a:p>
          <a:p>
            <a:r>
              <a:rPr lang="en-US" dirty="0" smtClean="0"/>
              <a:t>Inflammatory </a:t>
            </a:r>
            <a:r>
              <a:rPr lang="en-US" dirty="0"/>
              <a:t>cells with simultaneous presence of myocyte </a:t>
            </a:r>
            <a:r>
              <a:rPr lang="en-US" dirty="0" smtClean="0"/>
              <a:t>necrosis</a:t>
            </a:r>
            <a:r>
              <a:rPr lang="sr-Latn-RS" dirty="0" smtClean="0"/>
              <a:t> </a:t>
            </a:r>
            <a:r>
              <a:rPr lang="en-US" dirty="0" smtClean="0"/>
              <a:t>(on </a:t>
            </a:r>
            <a:r>
              <a:rPr lang="en-US" dirty="0"/>
              <a:t>the same myocardial biopsy sample, on the same microscopic field)</a:t>
            </a:r>
          </a:p>
        </p:txBody>
      </p:sp>
      <p:pic>
        <p:nvPicPr>
          <p:cNvPr id="4" name="Picture 4" descr="66FF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581400" y="3352800"/>
            <a:ext cx="4038600" cy="3019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46466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Virus identification</a:t>
            </a:r>
            <a:endParaRPr lang="en-US" dirty="0"/>
          </a:p>
        </p:txBody>
      </p:sp>
      <p:sp>
        <p:nvSpPr>
          <p:cNvPr id="3" name="Content Placeholder 2"/>
          <p:cNvSpPr>
            <a:spLocks noGrp="1"/>
          </p:cNvSpPr>
          <p:nvPr>
            <p:ph idx="1"/>
          </p:nvPr>
        </p:nvSpPr>
        <p:spPr/>
        <p:txBody>
          <a:bodyPr/>
          <a:lstStyle/>
          <a:p>
            <a:r>
              <a:rPr lang="en-US" dirty="0"/>
              <a:t>Viral genome or molecular markers of immune activation</a:t>
            </a:r>
          </a:p>
        </p:txBody>
      </p:sp>
    </p:spTree>
    <p:extLst>
      <p:ext uri="{BB962C8B-B14F-4D97-AF65-F5344CB8AC3E}">
        <p14:creationId xmlns:p14="http://schemas.microsoft.com/office/powerpoint/2010/main" val="186001791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electrocardiography</a:t>
            </a:r>
            <a:endParaRPr lang="en-US" dirty="0"/>
          </a:p>
        </p:txBody>
      </p:sp>
      <p:sp>
        <p:nvSpPr>
          <p:cNvPr id="3" name="Content Placeholder 2"/>
          <p:cNvSpPr>
            <a:spLocks noGrp="1"/>
          </p:cNvSpPr>
          <p:nvPr>
            <p:ph idx="1"/>
          </p:nvPr>
        </p:nvSpPr>
        <p:spPr/>
        <p:txBody>
          <a:bodyPr/>
          <a:lstStyle/>
          <a:p>
            <a:r>
              <a:rPr lang="en-US" dirty="0"/>
              <a:t>ST segment elevation (diffuse or not)</a:t>
            </a:r>
          </a:p>
          <a:p>
            <a:r>
              <a:rPr lang="en-US" dirty="0"/>
              <a:t>T wave inversion, flattening</a:t>
            </a:r>
          </a:p>
          <a:p>
            <a:r>
              <a:rPr lang="en-US" dirty="0"/>
              <a:t>HS branch </a:t>
            </a:r>
            <a:r>
              <a:rPr lang="en-US" dirty="0" smtClean="0"/>
              <a:t>block</a:t>
            </a:r>
            <a:r>
              <a:rPr lang="sr-Latn-RS" dirty="0" smtClean="0"/>
              <a:t> </a:t>
            </a:r>
            <a:r>
              <a:rPr lang="en-US" dirty="0" smtClean="0"/>
              <a:t>(depending </a:t>
            </a:r>
            <a:r>
              <a:rPr lang="en-US" dirty="0"/>
              <a:t>on the region and the size of the inflammation)</a:t>
            </a:r>
          </a:p>
          <a:p>
            <a:r>
              <a:rPr lang="en-US" dirty="0"/>
              <a:t>AV block</a:t>
            </a:r>
          </a:p>
          <a:p>
            <a:r>
              <a:rPr lang="en-US" dirty="0"/>
              <a:t>SVES and/or VES (55% of patients)</a:t>
            </a:r>
          </a:p>
        </p:txBody>
      </p:sp>
    </p:spTree>
    <p:extLst>
      <p:ext uri="{BB962C8B-B14F-4D97-AF65-F5344CB8AC3E}">
        <p14:creationId xmlns:p14="http://schemas.microsoft.com/office/powerpoint/2010/main" val="2303385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9144000" cy="1609344"/>
          </a:xfrm>
        </p:spPr>
        <p:txBody>
          <a:bodyPr>
            <a:normAutofit/>
          </a:bodyPr>
          <a:lstStyle/>
          <a:p>
            <a:r>
              <a:rPr lang="en-US" sz="3200" b="1" dirty="0"/>
              <a:t>Resting and ambulatory electrocardiography</a:t>
            </a:r>
            <a:r>
              <a:rPr lang="en-US" sz="3600" b="1" dirty="0"/>
              <a:t/>
            </a:r>
            <a:br>
              <a:rPr lang="en-US" sz="3600" b="1" dirty="0"/>
            </a:b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10190603"/>
              </p:ext>
            </p:extLst>
          </p:nvPr>
        </p:nvGraphicFramePr>
        <p:xfrm>
          <a:off x="266699" y="1981200"/>
          <a:ext cx="8610601" cy="4669227"/>
        </p:xfrm>
        <a:graphic>
          <a:graphicData uri="http://schemas.openxmlformats.org/drawingml/2006/table">
            <a:tbl>
              <a:tblPr/>
              <a:tblGrid>
                <a:gridCol w="1295401">
                  <a:extLst>
                    <a:ext uri="{9D8B030D-6E8A-4147-A177-3AD203B41FA5}">
                      <a16:colId xmlns:a16="http://schemas.microsoft.com/office/drawing/2014/main" val="1820498317"/>
                    </a:ext>
                  </a:extLst>
                </a:gridCol>
                <a:gridCol w="2971800">
                  <a:extLst>
                    <a:ext uri="{9D8B030D-6E8A-4147-A177-3AD203B41FA5}">
                      <a16:colId xmlns:a16="http://schemas.microsoft.com/office/drawing/2014/main" val="3921635013"/>
                    </a:ext>
                  </a:extLst>
                </a:gridCol>
                <a:gridCol w="4343400">
                  <a:extLst>
                    <a:ext uri="{9D8B030D-6E8A-4147-A177-3AD203B41FA5}">
                      <a16:colId xmlns:a16="http://schemas.microsoft.com/office/drawing/2014/main" val="3458106267"/>
                    </a:ext>
                  </a:extLst>
                </a:gridCol>
              </a:tblGrid>
              <a:tr h="176143">
                <a:tc>
                  <a:txBody>
                    <a:bodyPr/>
                    <a:lstStyle/>
                    <a:p>
                      <a:pPr algn="l" fontAlgn="base"/>
                      <a:r>
                        <a:rPr lang="en-US" sz="1200" b="1" dirty="0">
                          <a:effectLst/>
                          <a:latin typeface="inherit"/>
                        </a:rPr>
                        <a:t>Cardiomyopathy phenotype</a:t>
                      </a:r>
                    </a:p>
                  </a:txBody>
                  <a:tcPr marL="13549" marR="13549" marT="6775" marB="6775"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2F5F9"/>
                    </a:solidFill>
                  </a:tcPr>
                </a:tc>
                <a:tc>
                  <a:txBody>
                    <a:bodyPr/>
                    <a:lstStyle/>
                    <a:p>
                      <a:pPr algn="l" fontAlgn="base"/>
                      <a:r>
                        <a:rPr lang="en-US" sz="1200" b="1" dirty="0">
                          <a:effectLst/>
                          <a:latin typeface="inherit"/>
                        </a:rPr>
                        <a:t>Finding</a:t>
                      </a:r>
                    </a:p>
                  </a:txBody>
                  <a:tcPr marL="13549" marR="13549" marT="6775" marB="6775" anchor="ctr">
                    <a:lnL>
                      <a:noFill/>
                    </a:lnL>
                    <a:lnR>
                      <a:noFill/>
                    </a:lnR>
                    <a:lnT w="12700" cap="flat" cmpd="sng" algn="ctr">
                      <a:solidFill>
                        <a:schemeClr val="tx1"/>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2F5F9"/>
                    </a:solidFill>
                  </a:tcPr>
                </a:tc>
                <a:tc>
                  <a:txBody>
                    <a:bodyPr/>
                    <a:lstStyle/>
                    <a:p>
                      <a:pPr algn="l" fontAlgn="base"/>
                      <a:r>
                        <a:rPr lang="en-US" sz="1200" b="1">
                          <a:effectLst/>
                          <a:latin typeface="inherit"/>
                        </a:rPr>
                        <a:t>Specific diseases to be considered</a:t>
                      </a:r>
                    </a:p>
                  </a:txBody>
                  <a:tcPr marL="13549" marR="13549" marT="6775" marB="6775"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2F5F9"/>
                    </a:solidFill>
                  </a:tcPr>
                </a:tc>
                <a:extLst>
                  <a:ext uri="{0D108BD9-81ED-4DB2-BD59-A6C34878D82A}">
                    <a16:rowId xmlns:a16="http://schemas.microsoft.com/office/drawing/2014/main" val="2302262082"/>
                  </a:ext>
                </a:extLst>
              </a:tr>
              <a:tr h="420034">
                <a:tc rowSpan="6">
                  <a:txBody>
                    <a:bodyPr/>
                    <a:lstStyle/>
                    <a:p>
                      <a:pPr algn="l" fontAlgn="t"/>
                      <a:r>
                        <a:rPr lang="en-US" sz="1200" b="1" dirty="0">
                          <a:effectLst/>
                          <a:latin typeface="inherit"/>
                        </a:rPr>
                        <a:t>HCM</a:t>
                      </a:r>
                      <a:r>
                        <a:rPr lang="en-US" sz="1200" dirty="0">
                          <a:effectLst/>
                          <a:latin typeface="inherit"/>
                        </a:rPr>
                        <a:t> </a:t>
                      </a:r>
                    </a:p>
                  </a:txBody>
                  <a:tcPr marL="13549" marR="13549" marT="6775" marB="6775">
                    <a:lnL w="12700" cap="flat" cmpd="sng" algn="ctr">
                      <a:solidFill>
                        <a:schemeClr val="tx1"/>
                      </a:solidFill>
                      <a:prstDash val="solid"/>
                      <a:round/>
                      <a:headEnd type="none" w="med" len="med"/>
                      <a:tailEnd type="none" w="med" len="med"/>
                    </a:lnL>
                    <a:lnR w="7620" cap="flat" cmpd="sng" algn="ctr">
                      <a:solidFill>
                        <a:srgbClr val="CFD5E4"/>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a:effectLst/>
                          <a:latin typeface="inherit"/>
                        </a:rPr>
                        <a:t>Short PR interval/pre-excitation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US" sz="1200" i="0" dirty="0" smtClean="0">
                          <a:effectLst/>
                          <a:latin typeface="inherit"/>
                        </a:rPr>
                        <a:t>Glycogenosis</a:t>
                      </a:r>
                      <a:r>
                        <a:rPr lang="sr-Latn-RS" sz="1200" i="0" dirty="0" smtClean="0">
                          <a:effectLst/>
                          <a:latin typeface="inherit"/>
                        </a:rPr>
                        <a:t>, </a:t>
                      </a:r>
                      <a:r>
                        <a:rPr lang="en-US" sz="1200" i="0" dirty="0" smtClean="0">
                          <a:effectLst/>
                          <a:latin typeface="inherit"/>
                        </a:rPr>
                        <a:t>Mitochondrial disease </a:t>
                      </a:r>
                      <a:r>
                        <a:rPr lang="en-US" sz="1200" i="0" dirty="0">
                          <a:effectLst/>
                          <a:latin typeface="inherit"/>
                        </a:rPr>
                        <a:t/>
                      </a:r>
                      <a:br>
                        <a:rPr lang="en-US" sz="1200" i="0" dirty="0">
                          <a:effectLst/>
                          <a:latin typeface="inherit"/>
                        </a:rPr>
                      </a:br>
                      <a:r>
                        <a:rPr lang="en-US" sz="1200" i="0" dirty="0" err="1">
                          <a:effectLst/>
                          <a:latin typeface="inherit"/>
                        </a:rPr>
                        <a:t>Danon</a:t>
                      </a:r>
                      <a:r>
                        <a:rPr lang="en-US" sz="1200" i="0" dirty="0">
                          <a:effectLst/>
                          <a:latin typeface="inherit"/>
                        </a:rPr>
                        <a:t> </a:t>
                      </a:r>
                      <a:r>
                        <a:rPr lang="en-US" sz="1200" i="0" dirty="0" smtClean="0">
                          <a:effectLst/>
                          <a:latin typeface="inherit"/>
                        </a:rPr>
                        <a:t>disease</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Anderson–</a:t>
                      </a:r>
                      <a:r>
                        <a:rPr lang="en-US" sz="1200" i="0" dirty="0" err="1" smtClean="0">
                          <a:effectLst/>
                          <a:latin typeface="inherit"/>
                        </a:rPr>
                        <a:t>Fabry</a:t>
                      </a:r>
                      <a:r>
                        <a:rPr lang="en-US" sz="1200" i="0" dirty="0" smtClean="0">
                          <a:effectLst/>
                          <a:latin typeface="inherit"/>
                        </a:rPr>
                        <a:t> disease</a:t>
                      </a:r>
                      <a:endParaRPr lang="en-US" sz="1200" i="0" dirty="0">
                        <a:effectLst/>
                        <a:latin typeface="inherit"/>
                      </a:endParaRP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444681935"/>
                  </a:ext>
                </a:extLst>
              </a:tr>
              <a:tr h="420034">
                <a:tc vMerge="1">
                  <a:txBody>
                    <a:bodyPr/>
                    <a:lstStyle/>
                    <a:p>
                      <a:endParaRPr lang="en-US"/>
                    </a:p>
                  </a:txBody>
                  <a:tcPr/>
                </a:tc>
                <a:tc>
                  <a:txBody>
                    <a:bodyPr/>
                    <a:lstStyle/>
                    <a:p>
                      <a:pPr algn="l" fontAlgn="t"/>
                      <a:r>
                        <a:rPr lang="en-US" sz="1200" dirty="0">
                          <a:effectLst/>
                          <a:latin typeface="inherit"/>
                        </a:rPr>
                        <a:t>AV block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smtClean="0">
                          <a:effectLst/>
                          <a:latin typeface="inherit"/>
                        </a:rPr>
                        <a:t>Amyloidosis</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Anderson–</a:t>
                      </a:r>
                      <a:r>
                        <a:rPr lang="en-US" sz="1200" i="0" dirty="0" err="1" smtClean="0">
                          <a:effectLst/>
                          <a:latin typeface="inherit"/>
                        </a:rPr>
                        <a:t>Fabry</a:t>
                      </a:r>
                      <a:r>
                        <a:rPr lang="en-US" sz="1200" i="0" dirty="0" smtClean="0">
                          <a:effectLst/>
                          <a:latin typeface="inherit"/>
                        </a:rPr>
                        <a:t> </a:t>
                      </a:r>
                      <a:r>
                        <a:rPr lang="en-US" sz="1200" i="0" dirty="0">
                          <a:effectLst/>
                          <a:latin typeface="inherit"/>
                        </a:rPr>
                        <a:t>disease (late </a:t>
                      </a:r>
                      <a:r>
                        <a:rPr lang="en-US" sz="1200" i="0" dirty="0" smtClean="0">
                          <a:effectLst/>
                          <a:latin typeface="inherit"/>
                        </a:rPr>
                        <a:t>stage)</a:t>
                      </a:r>
                      <a:r>
                        <a:rPr lang="sr-Latn-RS" sz="1200" i="0" dirty="0" smtClean="0">
                          <a:effectLst/>
                          <a:latin typeface="inherit"/>
                        </a:rPr>
                        <a:t>,</a:t>
                      </a:r>
                      <a:r>
                        <a:rPr lang="sr-Latn-RS" sz="1200" i="0" baseline="0" dirty="0" smtClean="0">
                          <a:effectLst/>
                          <a:latin typeface="inherit"/>
                        </a:rPr>
                        <a:t> </a:t>
                      </a:r>
                      <a:r>
                        <a:rPr lang="en-US" sz="1200" i="0" dirty="0" err="1" smtClean="0">
                          <a:effectLst/>
                          <a:latin typeface="inherit"/>
                        </a:rPr>
                        <a:t>Danon</a:t>
                      </a:r>
                      <a:r>
                        <a:rPr lang="en-US" sz="1200" i="0" dirty="0" smtClean="0">
                          <a:effectLst/>
                          <a:latin typeface="inherit"/>
                        </a:rPr>
                        <a:t> disease</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Sarcoidosis,</a:t>
                      </a:r>
                      <a:r>
                        <a:rPr lang="en-US" sz="1200" i="0" baseline="0" dirty="0" smtClean="0">
                          <a:effectLst/>
                          <a:latin typeface="inherit"/>
                        </a:rPr>
                        <a:t> </a:t>
                      </a:r>
                      <a:r>
                        <a:rPr lang="en-US" sz="1200" i="0" dirty="0" smtClean="0">
                          <a:effectLst/>
                          <a:latin typeface="inherit"/>
                        </a:rPr>
                        <a:t>PRKAG2</a:t>
                      </a:r>
                      <a:r>
                        <a:rPr lang="en-US" sz="1200" i="0" dirty="0">
                          <a:effectLst/>
                          <a:latin typeface="inherit"/>
                        </a:rPr>
                        <a:t> cardiomyopathy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3105848479"/>
                  </a:ext>
                </a:extLst>
              </a:tr>
              <a:tr h="298089">
                <a:tc vMerge="1">
                  <a:txBody>
                    <a:bodyPr/>
                    <a:lstStyle/>
                    <a:p>
                      <a:endParaRPr lang="en-US"/>
                    </a:p>
                  </a:txBody>
                  <a:tcPr/>
                </a:tc>
                <a:tc>
                  <a:txBody>
                    <a:bodyPr/>
                    <a:lstStyle/>
                    <a:p>
                      <a:pPr algn="l" fontAlgn="t"/>
                      <a:r>
                        <a:rPr lang="en-US" sz="1200">
                          <a:effectLst/>
                          <a:latin typeface="inherit"/>
                        </a:rPr>
                        <a:t>Extreme LVH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err="1">
                          <a:effectLst/>
                          <a:latin typeface="inherit"/>
                        </a:rPr>
                        <a:t>Danon</a:t>
                      </a:r>
                      <a:r>
                        <a:rPr lang="en-US" sz="1200" i="0" dirty="0">
                          <a:effectLst/>
                          <a:latin typeface="inherit"/>
                        </a:rPr>
                        <a:t> </a:t>
                      </a:r>
                      <a:r>
                        <a:rPr lang="en-US" sz="1200" i="0" dirty="0" smtClean="0">
                          <a:effectLst/>
                          <a:latin typeface="inherit"/>
                        </a:rPr>
                        <a:t>disease</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Glycogenosis </a:t>
                      </a:r>
                      <a:r>
                        <a:rPr lang="en-US" sz="1200" i="0" dirty="0">
                          <a:effectLst/>
                          <a:latin typeface="inherit"/>
                        </a:rPr>
                        <a:t>(e.g. </a:t>
                      </a:r>
                      <a:r>
                        <a:rPr lang="en-US" sz="1200" i="0" dirty="0" err="1">
                          <a:effectLst/>
                          <a:latin typeface="inherit"/>
                        </a:rPr>
                        <a:t>Pompe</a:t>
                      </a:r>
                      <a:r>
                        <a:rPr lang="en-US" sz="1200" i="0" dirty="0">
                          <a:effectLst/>
                          <a:latin typeface="inherit"/>
                        </a:rPr>
                        <a:t> </a:t>
                      </a:r>
                      <a:r>
                        <a:rPr lang="en-US" sz="1200" i="0" dirty="0" smtClean="0">
                          <a:effectLst/>
                          <a:latin typeface="inherit"/>
                        </a:rPr>
                        <a:t>disease)</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PRKAG2</a:t>
                      </a:r>
                      <a:r>
                        <a:rPr lang="en-US" sz="1200" i="0" dirty="0">
                          <a:effectLst/>
                          <a:latin typeface="inherit"/>
                        </a:rPr>
                        <a:t> cardiomyopathy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132710210"/>
                  </a:ext>
                </a:extLst>
              </a:tr>
              <a:tr h="135495">
                <a:tc vMerge="1">
                  <a:txBody>
                    <a:bodyPr/>
                    <a:lstStyle/>
                    <a:p>
                      <a:endParaRPr lang="en-US"/>
                    </a:p>
                  </a:txBody>
                  <a:tcPr/>
                </a:tc>
                <a:tc>
                  <a:txBody>
                    <a:bodyPr/>
                    <a:lstStyle/>
                    <a:p>
                      <a:pPr algn="l" fontAlgn="t"/>
                      <a:r>
                        <a:rPr lang="en-US" sz="1200">
                          <a:effectLst/>
                          <a:latin typeface="inherit"/>
                        </a:rPr>
                        <a:t>Low QRS voltage</a:t>
                      </a:r>
                      <a:r>
                        <a:rPr lang="en-US" sz="1200" b="0" u="none" strike="noStrike" baseline="30000">
                          <a:solidFill>
                            <a:srgbClr val="006FB7"/>
                          </a:solidFill>
                          <a:effectLst/>
                          <a:latin typeface="Source Sans Pro"/>
                        </a:rPr>
                        <a:t>a</a:t>
                      </a:r>
                      <a:r>
                        <a:rPr lang="en-US" sz="1200">
                          <a:effectLst/>
                          <a:latin typeface="inherit"/>
                        </a:rPr>
                        <a:t>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smtClean="0">
                          <a:effectLst/>
                          <a:latin typeface="inherit"/>
                        </a:rPr>
                        <a:t>Amyloidosis</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Friedreich </a:t>
                      </a:r>
                      <a:r>
                        <a:rPr lang="en-US" sz="1200" i="0" dirty="0">
                          <a:effectLst/>
                          <a:latin typeface="inherit"/>
                        </a:rPr>
                        <a:t>ataxia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97110950"/>
                  </a:ext>
                </a:extLst>
              </a:tr>
              <a:tr h="176143">
                <a:tc vMerge="1">
                  <a:txBody>
                    <a:bodyPr/>
                    <a:lstStyle/>
                    <a:p>
                      <a:endParaRPr lang="en-US"/>
                    </a:p>
                  </a:txBody>
                  <a:tcPr/>
                </a:tc>
                <a:tc>
                  <a:txBody>
                    <a:bodyPr/>
                    <a:lstStyle/>
                    <a:p>
                      <a:pPr algn="l" fontAlgn="t"/>
                      <a:r>
                        <a:rPr lang="en-US" sz="1200" dirty="0">
                          <a:effectLst/>
                          <a:latin typeface="inherit"/>
                        </a:rPr>
                        <a:t>Superior QRS axis (‘northwest axis’)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a:effectLst/>
                          <a:latin typeface="inherit"/>
                        </a:rPr>
                        <a:t>Noonan syndrome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110529729"/>
                  </a:ext>
                </a:extLst>
              </a:tr>
              <a:tr h="176143">
                <a:tc vMerge="1">
                  <a:txBody>
                    <a:bodyPr/>
                    <a:lstStyle/>
                    <a:p>
                      <a:endParaRPr lang="en-US"/>
                    </a:p>
                  </a:txBody>
                  <a:tcPr/>
                </a:tc>
                <a:tc>
                  <a:txBody>
                    <a:bodyPr/>
                    <a:lstStyle/>
                    <a:p>
                      <a:pPr algn="l" fontAlgn="t"/>
                      <a:r>
                        <a:rPr lang="en-US" sz="1200" dirty="0">
                          <a:effectLst/>
                          <a:latin typeface="inherit"/>
                        </a:rPr>
                        <a:t>Q waves/</a:t>
                      </a:r>
                      <a:r>
                        <a:rPr lang="en-US" sz="1200" dirty="0" err="1">
                          <a:effectLst/>
                          <a:latin typeface="inherit"/>
                        </a:rPr>
                        <a:t>pseudoinfarction</a:t>
                      </a:r>
                      <a:r>
                        <a:rPr lang="en-US" sz="1200" dirty="0">
                          <a:effectLst/>
                          <a:latin typeface="inherit"/>
                        </a:rPr>
                        <a:t> pattern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a:effectLst/>
                          <a:latin typeface="inherit"/>
                        </a:rPr>
                        <a:t>Amyloidosis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1375476583"/>
                  </a:ext>
                </a:extLst>
              </a:tr>
              <a:tr h="582628">
                <a:tc rowSpan="5">
                  <a:txBody>
                    <a:bodyPr/>
                    <a:lstStyle/>
                    <a:p>
                      <a:pPr algn="l" fontAlgn="t"/>
                      <a:r>
                        <a:rPr lang="en-US" sz="1200" b="1">
                          <a:effectLst/>
                          <a:latin typeface="inherit"/>
                        </a:rPr>
                        <a:t>DCM</a:t>
                      </a:r>
                      <a:r>
                        <a:rPr lang="en-US" sz="1200">
                          <a:effectLst/>
                          <a:latin typeface="inherit"/>
                        </a:rPr>
                        <a:t> </a:t>
                      </a:r>
                    </a:p>
                  </a:txBody>
                  <a:tcPr marL="13549" marR="13549" marT="6775" marB="6775">
                    <a:lnL w="12700" cap="flat" cmpd="sng" algn="ctr">
                      <a:solidFill>
                        <a:schemeClr val="tx1"/>
                      </a:solidFill>
                      <a:prstDash val="solid"/>
                      <a:round/>
                      <a:headEnd type="none" w="med" len="med"/>
                      <a:tailEnd type="none" w="med" len="med"/>
                    </a:lnL>
                    <a:lnR w="7620" cap="flat" cmpd="sng" algn="ctr">
                      <a:solidFill>
                        <a:srgbClr val="CFD5E4"/>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a:effectLst/>
                          <a:latin typeface="inherit"/>
                        </a:rPr>
                        <a:t>AV block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err="1" smtClean="0">
                          <a:effectLst/>
                          <a:latin typeface="inherit"/>
                        </a:rPr>
                        <a:t>Laminopathy</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Emery–</a:t>
                      </a:r>
                      <a:r>
                        <a:rPr lang="en-US" sz="1200" i="0" dirty="0" err="1" smtClean="0">
                          <a:effectLst/>
                          <a:latin typeface="inherit"/>
                        </a:rPr>
                        <a:t>Dreifuss</a:t>
                      </a:r>
                      <a:r>
                        <a:rPr lang="en-US" sz="1200" i="0" dirty="0" smtClean="0">
                          <a:effectLst/>
                          <a:latin typeface="inherit"/>
                        </a:rPr>
                        <a:t> </a:t>
                      </a:r>
                      <a:r>
                        <a:rPr lang="en-US" sz="1200" i="0" dirty="0">
                          <a:effectLst/>
                          <a:latin typeface="inherit"/>
                        </a:rPr>
                        <a:t>1</a:t>
                      </a:r>
                      <a:br>
                        <a:rPr lang="en-US" sz="1200" i="0" dirty="0">
                          <a:effectLst/>
                          <a:latin typeface="inherit"/>
                        </a:rPr>
                      </a:br>
                      <a:r>
                        <a:rPr lang="en-US" sz="1200" i="0" dirty="0">
                          <a:effectLst/>
                          <a:latin typeface="inherit"/>
                        </a:rPr>
                        <a:t>Myocarditis (esp. Chagas disease, Lyme </a:t>
                      </a:r>
                      <a:r>
                        <a:rPr lang="en-US" sz="1200" i="0" dirty="0" smtClean="0">
                          <a:effectLst/>
                          <a:latin typeface="inherit"/>
                        </a:rPr>
                        <a:t>disease)</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Sarcoidosis</a:t>
                      </a:r>
                      <a:r>
                        <a:rPr lang="en-US" sz="1200" i="0" dirty="0">
                          <a:effectLst/>
                          <a:latin typeface="inherit"/>
                        </a:rPr>
                        <a:t/>
                      </a:r>
                      <a:br>
                        <a:rPr lang="en-US" sz="1200" i="0" dirty="0">
                          <a:effectLst/>
                          <a:latin typeface="inherit"/>
                        </a:rPr>
                      </a:br>
                      <a:r>
                        <a:rPr lang="en-US" sz="1200" i="0" dirty="0" err="1" smtClean="0">
                          <a:effectLst/>
                          <a:latin typeface="inherit"/>
                        </a:rPr>
                        <a:t>Desminopathy</a:t>
                      </a:r>
                      <a:r>
                        <a:rPr lang="sr-Latn-RS" sz="1200" i="0" dirty="0" smtClean="0">
                          <a:effectLst/>
                          <a:latin typeface="inherit"/>
                        </a:rPr>
                        <a:t>,</a:t>
                      </a:r>
                      <a:r>
                        <a:rPr lang="sr-Latn-RS" sz="1200" i="0" baseline="0" dirty="0" smtClean="0">
                          <a:effectLst/>
                          <a:latin typeface="inherit"/>
                        </a:rPr>
                        <a:t> </a:t>
                      </a:r>
                      <a:r>
                        <a:rPr lang="en-US" sz="1200" i="0" dirty="0" smtClean="0">
                          <a:effectLst/>
                          <a:latin typeface="inherit"/>
                        </a:rPr>
                        <a:t>Myotonic </a:t>
                      </a:r>
                      <a:r>
                        <a:rPr lang="en-US" sz="1200" i="0" dirty="0">
                          <a:effectLst/>
                          <a:latin typeface="inherit"/>
                        </a:rPr>
                        <a:t>dystrophy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87429723"/>
                  </a:ext>
                </a:extLst>
              </a:tr>
              <a:tr h="135495">
                <a:tc vMerge="1">
                  <a:txBody>
                    <a:bodyPr/>
                    <a:lstStyle/>
                    <a:p>
                      <a:endParaRPr lang="en-US"/>
                    </a:p>
                  </a:txBody>
                  <a:tcPr/>
                </a:tc>
                <a:tc>
                  <a:txBody>
                    <a:bodyPr/>
                    <a:lstStyle/>
                    <a:p>
                      <a:pPr algn="l" fontAlgn="t"/>
                      <a:r>
                        <a:rPr lang="en-US" sz="1200">
                          <a:effectLst/>
                          <a:latin typeface="inherit"/>
                        </a:rPr>
                        <a:t>Low P wave amplitude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0" dirty="0">
                          <a:effectLst/>
                          <a:latin typeface="inherit"/>
                        </a:rPr>
                        <a:t>Emery–</a:t>
                      </a:r>
                      <a:r>
                        <a:rPr lang="en-US" sz="1200" i="0" dirty="0" err="1">
                          <a:effectLst/>
                          <a:latin typeface="inherit"/>
                        </a:rPr>
                        <a:t>Dreifuss</a:t>
                      </a:r>
                      <a:r>
                        <a:rPr lang="en-US" sz="1200" i="0" dirty="0">
                          <a:effectLst/>
                          <a:latin typeface="inherit"/>
                        </a:rPr>
                        <a:t> 1 and 2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376306624"/>
                  </a:ext>
                </a:extLst>
              </a:tr>
              <a:tr h="135495">
                <a:tc vMerge="1">
                  <a:txBody>
                    <a:bodyPr/>
                    <a:lstStyle/>
                    <a:p>
                      <a:endParaRPr lang="en-US"/>
                    </a:p>
                  </a:txBody>
                  <a:tcPr/>
                </a:tc>
                <a:tc>
                  <a:txBody>
                    <a:bodyPr/>
                    <a:lstStyle/>
                    <a:p>
                      <a:pPr algn="l" fontAlgn="t"/>
                      <a:r>
                        <a:rPr lang="en-US" sz="1200">
                          <a:effectLst/>
                          <a:latin typeface="inherit"/>
                        </a:rPr>
                        <a:t>Atrial standstill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a:effectLst/>
                          <a:latin typeface="inherit"/>
                        </a:rPr>
                        <a:t>Emery–</a:t>
                      </a:r>
                      <a:r>
                        <a:rPr lang="en-US" sz="1200" dirty="0" err="1">
                          <a:effectLst/>
                          <a:latin typeface="inherit"/>
                        </a:rPr>
                        <a:t>Dreifuss</a:t>
                      </a:r>
                      <a:r>
                        <a:rPr lang="en-US" sz="1200" dirty="0">
                          <a:effectLst/>
                          <a:latin typeface="inherit"/>
                        </a:rPr>
                        <a:t> 1 and 2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068128334"/>
                  </a:ext>
                </a:extLst>
              </a:tr>
              <a:tr h="257440">
                <a:tc vMerge="1">
                  <a:txBody>
                    <a:bodyPr/>
                    <a:lstStyle/>
                    <a:p>
                      <a:endParaRPr lang="en-US"/>
                    </a:p>
                  </a:txBody>
                  <a:tcPr/>
                </a:tc>
                <a:tc>
                  <a:txBody>
                    <a:bodyPr/>
                    <a:lstStyle/>
                    <a:p>
                      <a:pPr algn="l" fontAlgn="t"/>
                      <a:r>
                        <a:rPr lang="en-US" sz="1200">
                          <a:effectLst/>
                          <a:latin typeface="inherit"/>
                        </a:rPr>
                        <a:t>Posterolateral infarction pattern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err="1" smtClean="0">
                          <a:effectLst/>
                          <a:latin typeface="inherit"/>
                        </a:rPr>
                        <a:t>Dystrophinopathy</a:t>
                      </a:r>
                      <a:r>
                        <a:rPr lang="sr-Latn-RS" sz="1200" dirty="0" smtClean="0">
                          <a:effectLst/>
                          <a:latin typeface="inherit"/>
                        </a:rPr>
                        <a:t>,</a:t>
                      </a:r>
                      <a:r>
                        <a:rPr lang="sr-Latn-RS" sz="1200" baseline="0" dirty="0" smtClean="0">
                          <a:effectLst/>
                          <a:latin typeface="inherit"/>
                        </a:rPr>
                        <a:t> </a:t>
                      </a:r>
                      <a:r>
                        <a:rPr lang="en-US" sz="1200" dirty="0" smtClean="0">
                          <a:effectLst/>
                          <a:latin typeface="inherit"/>
                        </a:rPr>
                        <a:t>Limb-girdle </a:t>
                      </a:r>
                      <a:r>
                        <a:rPr lang="en-US" sz="1200" dirty="0">
                          <a:effectLst/>
                          <a:latin typeface="inherit"/>
                        </a:rPr>
                        <a:t>muscular </a:t>
                      </a:r>
                      <a:r>
                        <a:rPr lang="en-US" sz="1200" dirty="0" smtClean="0">
                          <a:effectLst/>
                          <a:latin typeface="inherit"/>
                        </a:rPr>
                        <a:t>dystrophy</a:t>
                      </a:r>
                      <a:r>
                        <a:rPr lang="sr-Latn-RS" sz="1200" dirty="0" smtClean="0">
                          <a:effectLst/>
                          <a:latin typeface="inherit"/>
                        </a:rPr>
                        <a:t>,</a:t>
                      </a:r>
                      <a:r>
                        <a:rPr lang="sr-Latn-RS" sz="1200" baseline="0" dirty="0" smtClean="0">
                          <a:effectLst/>
                          <a:latin typeface="inherit"/>
                        </a:rPr>
                        <a:t> </a:t>
                      </a:r>
                      <a:r>
                        <a:rPr lang="en-US" sz="1200" dirty="0" smtClean="0">
                          <a:effectLst/>
                          <a:latin typeface="inherit"/>
                        </a:rPr>
                        <a:t>Sarcoidosis</a:t>
                      </a:r>
                      <a:r>
                        <a:rPr lang="en-US" sz="1200" dirty="0">
                          <a:effectLst/>
                          <a:latin typeface="inherit"/>
                        </a:rPr>
                        <a: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1934152922"/>
                  </a:ext>
                </a:extLst>
              </a:tr>
              <a:tr h="135495">
                <a:tc vMerge="1">
                  <a:txBody>
                    <a:bodyPr/>
                    <a:lstStyle/>
                    <a:p>
                      <a:endParaRPr lang="en-US"/>
                    </a:p>
                  </a:txBody>
                  <a:tcPr/>
                </a:tc>
                <a:tc>
                  <a:txBody>
                    <a:bodyPr/>
                    <a:lstStyle/>
                    <a:p>
                      <a:pPr algn="l" fontAlgn="t"/>
                      <a:r>
                        <a:rPr lang="en-US" sz="1200">
                          <a:effectLst/>
                          <a:latin typeface="inherit"/>
                        </a:rPr>
                        <a:t>Extremely low QRS amplitude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1" dirty="0">
                          <a:effectLst/>
                          <a:latin typeface="inherit"/>
                        </a:rPr>
                        <a:t>PLN</a:t>
                      </a:r>
                      <a:r>
                        <a:rPr lang="en-US" sz="1200" dirty="0">
                          <a:effectLst/>
                          <a:latin typeface="inherit"/>
                        </a:rPr>
                        <a:t> variant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3368518498"/>
                  </a:ext>
                </a:extLst>
              </a:tr>
              <a:tr h="135495">
                <a:tc rowSpan="3">
                  <a:txBody>
                    <a:bodyPr/>
                    <a:lstStyle/>
                    <a:p>
                      <a:pPr algn="l" fontAlgn="t"/>
                      <a:r>
                        <a:rPr lang="en-US" sz="1200" b="1">
                          <a:effectLst/>
                          <a:latin typeface="inherit"/>
                        </a:rPr>
                        <a:t>NDLVC</a:t>
                      </a:r>
                      <a:r>
                        <a:rPr lang="en-US" sz="1200">
                          <a:effectLst/>
                          <a:latin typeface="inherit"/>
                        </a:rPr>
                        <a:t> </a:t>
                      </a:r>
                    </a:p>
                  </a:txBody>
                  <a:tcPr marL="13549" marR="13549" marT="6775" marB="6775">
                    <a:lnL w="12700" cap="flat" cmpd="sng" algn="ctr">
                      <a:solidFill>
                        <a:schemeClr val="tx1"/>
                      </a:solidFill>
                      <a:prstDash val="solid"/>
                      <a:round/>
                      <a:headEnd type="none" w="med" len="med"/>
                      <a:tailEnd type="none" w="med" len="med"/>
                    </a:lnL>
                    <a:lnR w="7620" cap="flat" cmpd="sng" algn="ctr">
                      <a:solidFill>
                        <a:srgbClr val="CFD5E4"/>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a:effectLst/>
                          <a:latin typeface="inherit"/>
                        </a:rPr>
                        <a:t>AV block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err="1" smtClean="0">
                          <a:effectLst/>
                          <a:latin typeface="inherit"/>
                        </a:rPr>
                        <a:t>Laminopathy</a:t>
                      </a:r>
                      <a:r>
                        <a:rPr lang="sr-Latn-RS" sz="1200" dirty="0" smtClean="0">
                          <a:effectLst/>
                          <a:latin typeface="inherit"/>
                        </a:rPr>
                        <a:t>,</a:t>
                      </a:r>
                      <a:r>
                        <a:rPr lang="sr-Latn-RS" sz="1200" baseline="0" dirty="0" smtClean="0">
                          <a:effectLst/>
                          <a:latin typeface="inherit"/>
                        </a:rPr>
                        <a:t> </a:t>
                      </a:r>
                      <a:r>
                        <a:rPr lang="en-US" sz="1200" dirty="0" err="1" smtClean="0">
                          <a:effectLst/>
                          <a:latin typeface="inherit"/>
                        </a:rPr>
                        <a:t>Desminopathy</a:t>
                      </a:r>
                      <a:r>
                        <a:rPr lang="en-US" sz="1200" dirty="0">
                          <a:effectLst/>
                          <a:latin typeface="inherit"/>
                        </a:rPr>
                        <a: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974088155"/>
                  </a:ext>
                </a:extLst>
              </a:tr>
              <a:tr h="135495">
                <a:tc vMerge="1">
                  <a:txBody>
                    <a:bodyPr/>
                    <a:lstStyle/>
                    <a:p>
                      <a:endParaRPr lang="en-US"/>
                    </a:p>
                  </a:txBody>
                  <a:tcPr/>
                </a:tc>
                <a:tc>
                  <a:txBody>
                    <a:bodyPr/>
                    <a:lstStyle/>
                    <a:p>
                      <a:pPr algn="l" fontAlgn="t"/>
                      <a:r>
                        <a:rPr lang="en-US" sz="1200">
                          <a:effectLst/>
                          <a:latin typeface="inherit"/>
                        </a:rPr>
                        <a:t>Extremely low QRS amplitude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i="1" dirty="0">
                          <a:effectLst/>
                          <a:latin typeface="inherit"/>
                        </a:rPr>
                        <a:t>PLN</a:t>
                      </a:r>
                      <a:r>
                        <a:rPr lang="en-US" sz="1200" dirty="0">
                          <a:effectLst/>
                          <a:latin typeface="inherit"/>
                        </a:rPr>
                        <a:t> variant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1235958092"/>
                  </a:ext>
                </a:extLst>
              </a:tr>
              <a:tr h="176143">
                <a:tc vMerge="1">
                  <a:txBody>
                    <a:bodyPr/>
                    <a:lstStyle/>
                    <a:p>
                      <a:endParaRPr lang="en-US"/>
                    </a:p>
                  </a:txBody>
                  <a:tcPr/>
                </a:tc>
                <a:tc>
                  <a:txBody>
                    <a:bodyPr/>
                    <a:lstStyle/>
                    <a:p>
                      <a:pPr algn="l" fontAlgn="t"/>
                      <a:r>
                        <a:rPr lang="en-US" sz="1200">
                          <a:effectLst/>
                          <a:latin typeface="inherit"/>
                        </a:rPr>
                        <a:t>Low QRS voltage + atypical RBBB </a:t>
                      </a:r>
                    </a:p>
                  </a:txBody>
                  <a:tcPr marL="13549" marR="13549" marT="6775" marB="6775">
                    <a:lnL w="7620" cap="flat" cmpd="sng" algn="ctr">
                      <a:solidFill>
                        <a:srgbClr val="CFD5E4"/>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err="1">
                          <a:effectLst/>
                          <a:latin typeface="inherit"/>
                        </a:rPr>
                        <a:t>Desmosomal</a:t>
                      </a:r>
                      <a:r>
                        <a:rPr lang="en-US" sz="1200" dirty="0">
                          <a:effectLst/>
                          <a:latin typeface="inherit"/>
                        </a:rPr>
                        <a:t> variants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3288467312"/>
                  </a:ext>
                </a:extLst>
              </a:tr>
              <a:tr h="266171">
                <a:tc>
                  <a:txBody>
                    <a:bodyPr/>
                    <a:lstStyle/>
                    <a:p>
                      <a:pPr algn="l" fontAlgn="t"/>
                      <a:r>
                        <a:rPr lang="en-US" sz="1200" b="1">
                          <a:effectLst/>
                          <a:latin typeface="inherit"/>
                        </a:rPr>
                        <a:t>ARVC</a:t>
                      </a:r>
                      <a:r>
                        <a:rPr lang="en-US" sz="1200">
                          <a:effectLst/>
                          <a:latin typeface="inherit"/>
                        </a:rPr>
                        <a:t> </a:t>
                      </a:r>
                    </a:p>
                  </a:txBody>
                  <a:tcPr marL="13549" marR="13549" marT="6775" marB="6775">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a:effectLst/>
                          <a:latin typeface="inherit"/>
                        </a:rPr>
                        <a:t>T wave inversion </a:t>
                      </a:r>
                      <a:r>
                        <a:rPr lang="en-US" sz="1200" dirty="0" smtClean="0">
                          <a:effectLst/>
                          <a:latin typeface="inherit"/>
                        </a:rPr>
                        <a:t>V1-V3</a:t>
                      </a:r>
                      <a:r>
                        <a:rPr lang="sr-Latn-RS" sz="1200" dirty="0" smtClean="0">
                          <a:effectLst/>
                          <a:latin typeface="inherit"/>
                        </a:rPr>
                        <a:t>,</a:t>
                      </a:r>
                      <a:r>
                        <a:rPr lang="sr-Latn-RS" sz="1200" baseline="0" dirty="0" smtClean="0">
                          <a:effectLst/>
                          <a:latin typeface="inherit"/>
                        </a:rPr>
                        <a:t> </a:t>
                      </a:r>
                      <a:r>
                        <a:rPr lang="en-US" sz="1200" dirty="0" smtClean="0">
                          <a:effectLst/>
                          <a:latin typeface="inherit"/>
                        </a:rPr>
                        <a:t>atypical </a:t>
                      </a:r>
                      <a:r>
                        <a:rPr lang="en-US" sz="1200" dirty="0">
                          <a:effectLst/>
                          <a:latin typeface="inherit"/>
                        </a:rPr>
                        <a:t>RBBB </a:t>
                      </a:r>
                    </a:p>
                  </a:txBody>
                  <a:tcPr marL="13549" marR="13549" marT="6775" marB="6775">
                    <a:lnL>
                      <a:noFill/>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200" dirty="0">
                          <a:effectLst/>
                          <a:latin typeface="inherit"/>
                        </a:rPr>
                        <a: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3238394930"/>
                  </a:ext>
                </a:extLst>
              </a:tr>
              <a:tr h="135495">
                <a:tc>
                  <a:txBody>
                    <a:bodyPr/>
                    <a:lstStyle/>
                    <a:p>
                      <a:pPr algn="l" fontAlgn="t"/>
                      <a:r>
                        <a:rPr lang="en-US" sz="1200" b="1">
                          <a:effectLst/>
                          <a:latin typeface="inherit"/>
                        </a:rPr>
                        <a:t>RCM</a:t>
                      </a:r>
                      <a:r>
                        <a:rPr lang="en-US" sz="1200">
                          <a:effectLst/>
                          <a:latin typeface="inherit"/>
                        </a:rPr>
                        <a:t> </a:t>
                      </a:r>
                    </a:p>
                  </a:txBody>
                  <a:tcPr marL="13549" marR="13549" marT="6775" marB="6775">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t"/>
                      <a:r>
                        <a:rPr lang="en-US" sz="1200">
                          <a:effectLst/>
                          <a:latin typeface="inherit"/>
                        </a:rPr>
                        <a:t>AV block </a:t>
                      </a:r>
                    </a:p>
                  </a:txBody>
                  <a:tcPr marL="13549" marR="13549" marT="6775" marB="6775">
                    <a:lnL>
                      <a:noFill/>
                    </a:lnL>
                    <a:lnR>
                      <a:noFill/>
                    </a:lnR>
                    <a:lnT w="7620" cap="flat" cmpd="sng" algn="ctr">
                      <a:solidFill>
                        <a:srgbClr val="CFD5E4"/>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t"/>
                      <a:r>
                        <a:rPr lang="en-US" sz="1200" dirty="0" err="1" smtClean="0">
                          <a:effectLst/>
                          <a:latin typeface="inherit"/>
                        </a:rPr>
                        <a:t>Desminopathy</a:t>
                      </a:r>
                      <a:r>
                        <a:rPr lang="sr-Latn-RS" sz="1200" dirty="0" smtClean="0">
                          <a:effectLst/>
                          <a:latin typeface="inherit"/>
                        </a:rPr>
                        <a:t>,</a:t>
                      </a:r>
                      <a:r>
                        <a:rPr lang="sr-Latn-RS" sz="1200" baseline="0" dirty="0" smtClean="0">
                          <a:effectLst/>
                          <a:latin typeface="inherit"/>
                        </a:rPr>
                        <a:t> </a:t>
                      </a:r>
                      <a:r>
                        <a:rPr lang="en-US" sz="1200" dirty="0" smtClean="0">
                          <a:effectLst/>
                          <a:latin typeface="inherit"/>
                        </a:rPr>
                        <a:t>Amyloidosis</a:t>
                      </a:r>
                      <a:r>
                        <a:rPr lang="en-US" sz="1200" dirty="0">
                          <a:effectLst/>
                          <a:latin typeface="inherit"/>
                        </a:rPr>
                        <a:t> </a:t>
                      </a:r>
                    </a:p>
                  </a:txBody>
                  <a:tcPr marL="13549" marR="13549" marT="6775" marB="6775">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15331098"/>
                  </a:ext>
                </a:extLst>
              </a:tr>
            </a:tbl>
          </a:graphicData>
        </a:graphic>
      </p:graphicFrame>
    </p:spTree>
    <p:extLst>
      <p:ext uri="{BB962C8B-B14F-4D97-AF65-F5344CB8AC3E}">
        <p14:creationId xmlns:p14="http://schemas.microsoft.com/office/powerpoint/2010/main" val="259557909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Transthoracic echocardiography</a:t>
            </a:r>
            <a:endParaRPr lang="en-US" dirty="0"/>
          </a:p>
        </p:txBody>
      </p:sp>
      <p:sp>
        <p:nvSpPr>
          <p:cNvPr id="3" name="Content Placeholder 2"/>
          <p:cNvSpPr>
            <a:spLocks noGrp="1"/>
          </p:cNvSpPr>
          <p:nvPr>
            <p:ph idx="1"/>
          </p:nvPr>
        </p:nvSpPr>
        <p:spPr/>
        <p:txBody>
          <a:bodyPr/>
          <a:lstStyle/>
          <a:p>
            <a:r>
              <a:rPr lang="en-US" dirty="0"/>
              <a:t>Dilation of the ventricular cavities</a:t>
            </a:r>
          </a:p>
          <a:p>
            <a:r>
              <a:rPr lang="en-US" dirty="0"/>
              <a:t>Regional hypertrophy</a:t>
            </a:r>
          </a:p>
          <a:p>
            <a:r>
              <a:rPr lang="en-US" dirty="0"/>
              <a:t>Regional contractility </a:t>
            </a:r>
            <a:r>
              <a:rPr lang="en-US" dirty="0" smtClean="0"/>
              <a:t>abnormalities</a:t>
            </a:r>
            <a:r>
              <a:rPr lang="sr-Latn-RS" dirty="0" smtClean="0"/>
              <a:t> </a:t>
            </a:r>
            <a:r>
              <a:rPr lang="en-US" dirty="0" smtClean="0"/>
              <a:t>(Quick </a:t>
            </a:r>
            <a:r>
              <a:rPr lang="en-US" dirty="0"/>
              <a:t>recovery of myocardial function)</a:t>
            </a:r>
          </a:p>
        </p:txBody>
      </p:sp>
    </p:spTree>
    <p:extLst>
      <p:ext uri="{BB962C8B-B14F-4D97-AF65-F5344CB8AC3E}">
        <p14:creationId xmlns:p14="http://schemas.microsoft.com/office/powerpoint/2010/main" val="1892835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810768"/>
          </a:xfrm>
        </p:spPr>
        <p:txBody>
          <a:bodyPr/>
          <a:lstStyle/>
          <a:p>
            <a:r>
              <a:rPr lang="sr-Latn-RS" dirty="0" smtClean="0"/>
              <a:t>Cardiac MR</a:t>
            </a:r>
            <a:endParaRPr lang="en-US"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8500" t="8594" r="5382" b="5507"/>
          <a:stretch>
            <a:fillRect/>
          </a:stretch>
        </p:blipFill>
        <p:spPr>
          <a:xfrm>
            <a:off x="1676400" y="1524000"/>
            <a:ext cx="6096000" cy="515949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608929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myocardial biopsy</a:t>
            </a:r>
            <a:endParaRPr lang="en-US" dirty="0"/>
          </a:p>
        </p:txBody>
      </p:sp>
      <p:sp>
        <p:nvSpPr>
          <p:cNvPr id="3" name="Content Placeholder 2"/>
          <p:cNvSpPr>
            <a:spLocks noGrp="1"/>
          </p:cNvSpPr>
          <p:nvPr>
            <p:ph idx="1"/>
          </p:nvPr>
        </p:nvSpPr>
        <p:spPr/>
        <p:txBody>
          <a:bodyPr/>
          <a:lstStyle/>
          <a:p>
            <a:r>
              <a:rPr lang="en-US" dirty="0"/>
              <a:t>ACC/AHA Class </a:t>
            </a:r>
            <a:r>
              <a:rPr lang="en-US" dirty="0" err="1"/>
              <a:t>IIb</a:t>
            </a:r>
            <a:r>
              <a:rPr lang="en-US" dirty="0"/>
              <a:t> recommendation</a:t>
            </a:r>
          </a:p>
          <a:p>
            <a:r>
              <a:rPr lang="en-US" dirty="0"/>
              <a:t>Reserved for rapidly progressive cardiomyopathies refractory to therapy</a:t>
            </a:r>
          </a:p>
          <a:p>
            <a:endParaRPr lang="en-US" dirty="0"/>
          </a:p>
          <a:p>
            <a:r>
              <a:rPr lang="en-US" dirty="0"/>
              <a:t>Myocarditis is detected histologically in 25% of cases</a:t>
            </a:r>
          </a:p>
        </p:txBody>
      </p:sp>
    </p:spTree>
    <p:extLst>
      <p:ext uri="{BB962C8B-B14F-4D97-AF65-F5344CB8AC3E}">
        <p14:creationId xmlns:p14="http://schemas.microsoft.com/office/powerpoint/2010/main" val="37931390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505968"/>
          </a:xfrm>
        </p:spPr>
        <p:txBody>
          <a:bodyPr>
            <a:normAutofit fontScale="90000"/>
          </a:bodyPr>
          <a:lstStyle/>
          <a:p>
            <a:r>
              <a:rPr lang="sr-Latn-RS" dirty="0" smtClean="0"/>
              <a:t>prognosis</a:t>
            </a:r>
            <a:endParaRPr lang="en-US" dirty="0"/>
          </a:p>
        </p:txBody>
      </p:sp>
      <p:sp>
        <p:nvSpPr>
          <p:cNvPr id="3" name="Content Placeholder 2"/>
          <p:cNvSpPr>
            <a:spLocks noGrp="1"/>
          </p:cNvSpPr>
          <p:nvPr>
            <p:ph idx="1"/>
          </p:nvPr>
        </p:nvSpPr>
        <p:spPr>
          <a:xfrm>
            <a:off x="685800" y="1000125"/>
            <a:ext cx="7772400" cy="1438275"/>
          </a:xfrm>
        </p:spPr>
        <p:txBody>
          <a:bodyPr/>
          <a:lstStyle/>
          <a:p>
            <a:r>
              <a:rPr lang="en-US" sz="1800" dirty="0"/>
              <a:t>1/3 will have myocardial </a:t>
            </a:r>
            <a:r>
              <a:rPr lang="en-US" sz="1800" dirty="0" err="1" smtClean="0"/>
              <a:t>dysfunctio</a:t>
            </a:r>
            <a:r>
              <a:rPr lang="sr-Latn-RS" sz="1800" dirty="0" smtClean="0"/>
              <a:t>n </a:t>
            </a:r>
            <a:r>
              <a:rPr lang="en-US" sz="1800" dirty="0" smtClean="0"/>
              <a:t>(Of </a:t>
            </a:r>
            <a:r>
              <a:rPr lang="en-US" sz="1800" dirty="0"/>
              <a:t>these, 25% may be indicated for transplantation (or end in death</a:t>
            </a:r>
            <a:r>
              <a:rPr lang="en-US" sz="1800" dirty="0" smtClean="0"/>
              <a:t>)</a:t>
            </a:r>
            <a:endParaRPr lang="en-US" sz="1800" dirty="0"/>
          </a:p>
          <a:p>
            <a:r>
              <a:rPr lang="en-US" sz="1800" dirty="0"/>
              <a:t>Others </a:t>
            </a:r>
            <a:r>
              <a:rPr lang="sr-Latn-RS" sz="1800" dirty="0" smtClean="0"/>
              <a:t>will </a:t>
            </a:r>
            <a:r>
              <a:rPr lang="en-US" sz="1800" dirty="0" smtClean="0"/>
              <a:t>recover </a:t>
            </a:r>
            <a:r>
              <a:rPr lang="en-US" sz="1800" dirty="0"/>
              <a:t>myocardial </a:t>
            </a:r>
            <a:r>
              <a:rPr lang="en-US" sz="1800" dirty="0" smtClean="0"/>
              <a:t>function</a:t>
            </a:r>
            <a:endParaRPr lang="sr-Latn-RS" sz="1800" dirty="0" smtClean="0"/>
          </a:p>
          <a:p>
            <a:r>
              <a:rPr lang="sr-Latn-RS" sz="1800" dirty="0" smtClean="0"/>
              <a:t>The worst prognosis – giant cell myocarditis (surviving 6  months)</a:t>
            </a:r>
          </a:p>
          <a:p>
            <a:endParaRPr lang="en-US"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8958" t="29015" r="20937" b="16581"/>
          <a:stretch/>
        </p:blipFill>
        <p:spPr>
          <a:xfrm>
            <a:off x="905867" y="2590800"/>
            <a:ext cx="7332265" cy="3810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0723565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734568"/>
          </a:xfrm>
        </p:spPr>
        <p:txBody>
          <a:bodyPr/>
          <a:lstStyle/>
          <a:p>
            <a:r>
              <a:rPr lang="sr-Latn-RS" dirty="0" smtClean="0"/>
              <a:t>therapy</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8959" t="8981" r="22358" b="12864"/>
          <a:stretch/>
        </p:blipFill>
        <p:spPr>
          <a:xfrm>
            <a:off x="3124200" y="842390"/>
            <a:ext cx="5492694" cy="54864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43580916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Bacterial myocarditis</a:t>
            </a:r>
            <a:endParaRPr lang="en-US" dirty="0"/>
          </a:p>
        </p:txBody>
      </p:sp>
      <p:sp>
        <p:nvSpPr>
          <p:cNvPr id="3" name="Content Placeholder 2"/>
          <p:cNvSpPr>
            <a:spLocks noGrp="1"/>
          </p:cNvSpPr>
          <p:nvPr>
            <p:ph idx="1"/>
          </p:nvPr>
        </p:nvSpPr>
        <p:spPr/>
        <p:txBody>
          <a:bodyPr/>
          <a:lstStyle/>
          <a:p>
            <a:r>
              <a:rPr lang="en-US" dirty="0"/>
              <a:t>By direct action of bacteria or their toxins</a:t>
            </a:r>
          </a:p>
          <a:p>
            <a:r>
              <a:rPr lang="en-US" dirty="0"/>
              <a:t>DIPHTHERIC </a:t>
            </a:r>
            <a:r>
              <a:rPr lang="en-US" dirty="0" smtClean="0"/>
              <a:t>MYOCARDITIS</a:t>
            </a:r>
            <a:r>
              <a:rPr lang="sr-Latn-RS" dirty="0" smtClean="0"/>
              <a:t> </a:t>
            </a:r>
            <a:r>
              <a:rPr lang="en-US" dirty="0" smtClean="0"/>
              <a:t>(fatty </a:t>
            </a:r>
            <a:r>
              <a:rPr lang="en-US" dirty="0"/>
              <a:t>degeneration of myocytes with </a:t>
            </a:r>
            <a:r>
              <a:rPr lang="en-US" dirty="0" err="1"/>
              <a:t>myocytolysis</a:t>
            </a:r>
            <a:r>
              <a:rPr lang="en-US" dirty="0"/>
              <a:t>)</a:t>
            </a:r>
          </a:p>
          <a:p>
            <a:r>
              <a:rPr lang="en-US" dirty="0"/>
              <a:t>the enforcement system is often affected</a:t>
            </a:r>
          </a:p>
          <a:p>
            <a:r>
              <a:rPr lang="en-US" dirty="0"/>
              <a:t>Diphtheria antitoxin</a:t>
            </a:r>
          </a:p>
          <a:p>
            <a:r>
              <a:rPr lang="en-US" dirty="0"/>
              <a:t>Therapy of heart failure</a:t>
            </a:r>
          </a:p>
        </p:txBody>
      </p:sp>
    </p:spTree>
    <p:extLst>
      <p:ext uri="{BB962C8B-B14F-4D97-AF65-F5344CB8AC3E}">
        <p14:creationId xmlns:p14="http://schemas.microsoft.com/office/powerpoint/2010/main" val="214396245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a:solidFill>
                  <a:schemeClr val="tx1"/>
                </a:solidFill>
              </a:rPr>
              <a:t>Borrelia carditis (Lyme carditis)</a:t>
            </a:r>
            <a:endParaRPr lang="en-US" dirty="0">
              <a:solidFill>
                <a:schemeClr val="tx1"/>
              </a:solidFill>
            </a:endParaRPr>
          </a:p>
        </p:txBody>
      </p:sp>
      <p:sp>
        <p:nvSpPr>
          <p:cNvPr id="3" name="Content Placeholder 2"/>
          <p:cNvSpPr>
            <a:spLocks noGrp="1"/>
          </p:cNvSpPr>
          <p:nvPr>
            <p:ph idx="1"/>
          </p:nvPr>
        </p:nvSpPr>
        <p:spPr/>
        <p:txBody>
          <a:bodyPr/>
          <a:lstStyle/>
          <a:p>
            <a:r>
              <a:rPr lang="en-US" dirty="0" err="1"/>
              <a:t>Borrelia</a:t>
            </a:r>
            <a:r>
              <a:rPr lang="en-US" dirty="0"/>
              <a:t> </a:t>
            </a:r>
            <a:r>
              <a:rPr lang="en-US" dirty="0" err="1"/>
              <a:t>burgdorferi</a:t>
            </a:r>
            <a:endParaRPr lang="en-US" dirty="0"/>
          </a:p>
          <a:p>
            <a:r>
              <a:rPr lang="en-US" dirty="0"/>
              <a:t>It is transmitted by a tick bite</a:t>
            </a:r>
          </a:p>
          <a:p>
            <a:r>
              <a:rPr lang="en-US" dirty="0"/>
              <a:t>Cardiac, neurological and joint manifestation</a:t>
            </a:r>
          </a:p>
          <a:p>
            <a:r>
              <a:rPr lang="en-US" dirty="0"/>
              <a:t>Heart blocks</a:t>
            </a:r>
          </a:p>
          <a:p>
            <a:r>
              <a:rPr lang="en-US" dirty="0" err="1"/>
              <a:t>Th</a:t>
            </a:r>
            <a:r>
              <a:rPr lang="en-US" dirty="0"/>
              <a:t>: tetracycline and penicillin</a:t>
            </a:r>
          </a:p>
        </p:txBody>
      </p:sp>
    </p:spTree>
    <p:extLst>
      <p:ext uri="{BB962C8B-B14F-4D97-AF65-F5344CB8AC3E}">
        <p14:creationId xmlns:p14="http://schemas.microsoft.com/office/powerpoint/2010/main" val="355306205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Fungi myocarditis</a:t>
            </a:r>
            <a:endParaRPr lang="en-US" dirty="0"/>
          </a:p>
        </p:txBody>
      </p:sp>
      <p:sp>
        <p:nvSpPr>
          <p:cNvPr id="3" name="Content Placeholder 2"/>
          <p:cNvSpPr>
            <a:spLocks noGrp="1"/>
          </p:cNvSpPr>
          <p:nvPr>
            <p:ph idx="1"/>
          </p:nvPr>
        </p:nvSpPr>
        <p:spPr/>
        <p:txBody>
          <a:bodyPr/>
          <a:lstStyle/>
          <a:p>
            <a:r>
              <a:rPr lang="en-US" dirty="0"/>
              <a:t>In patients with weakened immune </a:t>
            </a:r>
            <a:r>
              <a:rPr lang="en-US" dirty="0" smtClean="0"/>
              <a:t>resistance</a:t>
            </a:r>
            <a:endParaRPr lang="sr-Latn-RS" dirty="0" smtClean="0"/>
          </a:p>
          <a:p>
            <a:endParaRPr lang="en-US" dirty="0"/>
          </a:p>
          <a:p>
            <a:r>
              <a:rPr lang="en-US" dirty="0" err="1"/>
              <a:t>Aspergillosis</a:t>
            </a:r>
            <a:r>
              <a:rPr lang="en-US" dirty="0"/>
              <a:t> myocarditis</a:t>
            </a:r>
          </a:p>
          <a:p>
            <a:pPr marL="0" indent="0">
              <a:buNone/>
            </a:pPr>
            <a:endParaRPr lang="en-US" dirty="0"/>
          </a:p>
          <a:p>
            <a:r>
              <a:rPr lang="en-US" dirty="0"/>
              <a:t>Candidiasis </a:t>
            </a:r>
            <a:r>
              <a:rPr lang="en-US" dirty="0" smtClean="0"/>
              <a:t>myocarditis</a:t>
            </a:r>
            <a:endParaRPr lang="en-US" dirty="0"/>
          </a:p>
        </p:txBody>
      </p:sp>
    </p:spTree>
    <p:extLst>
      <p:ext uri="{BB962C8B-B14F-4D97-AF65-F5344CB8AC3E}">
        <p14:creationId xmlns:p14="http://schemas.microsoft.com/office/powerpoint/2010/main" val="3644361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618744"/>
          </a:xfrm>
        </p:spPr>
        <p:txBody>
          <a:bodyPr>
            <a:normAutofit fontScale="90000"/>
          </a:bodyPr>
          <a:lstStyle/>
          <a:p>
            <a:r>
              <a:rPr lang="en-US" sz="3600" b="1" dirty="0"/>
              <a:t>Laboratory </a:t>
            </a:r>
            <a:r>
              <a:rPr lang="en-US" sz="3600" b="1" dirty="0" smtClean="0"/>
              <a:t>tests</a:t>
            </a:r>
            <a:r>
              <a:rPr lang="sr-Latn-RS" sz="3600" b="1" dirty="0" smtClean="0"/>
              <a:t> </a:t>
            </a:r>
            <a:r>
              <a:rPr lang="en-US" sz="2800" dirty="0"/>
              <a:t>First-level (to be performed in each patient) </a:t>
            </a:r>
          </a:p>
        </p:txBody>
      </p:sp>
      <p:pic>
        <p:nvPicPr>
          <p:cNvPr id="5" name="Picture 4"/>
          <p:cNvPicPr>
            <a:picLocks noChangeAspect="1"/>
          </p:cNvPicPr>
          <p:nvPr/>
        </p:nvPicPr>
        <p:blipFill rotWithShape="1">
          <a:blip r:embed="rId2"/>
          <a:srcRect l="1250" t="22533" r="54643" b="41276"/>
          <a:stretch/>
        </p:blipFill>
        <p:spPr>
          <a:xfrm>
            <a:off x="685801" y="741483"/>
            <a:ext cx="7086600" cy="3270739"/>
          </a:xfrm>
          <a:prstGeom prst="rect">
            <a:avLst/>
          </a:prstGeom>
          <a:ln w="88900" cap="sq" cmpd="thickThin">
            <a:solidFill>
              <a:srgbClr val="000000"/>
            </a:solidFill>
            <a:prstDash val="solid"/>
            <a:miter lim="800000"/>
          </a:ln>
          <a:effectLst>
            <a:innerShdw blurRad="76200">
              <a:srgbClr val="000000"/>
            </a:innerShdw>
          </a:effectLst>
        </p:spPr>
      </p:pic>
      <p:pic>
        <p:nvPicPr>
          <p:cNvPr id="6" name="Content Placeholder 3"/>
          <p:cNvPicPr>
            <a:picLocks noChangeAspect="1"/>
          </p:cNvPicPr>
          <p:nvPr/>
        </p:nvPicPr>
        <p:blipFill rotWithShape="1">
          <a:blip r:embed="rId2"/>
          <a:srcRect l="45357" t="22533" r="2054" b="41276"/>
          <a:stretch/>
        </p:blipFill>
        <p:spPr>
          <a:xfrm>
            <a:off x="685800" y="4037316"/>
            <a:ext cx="7089779" cy="274448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50993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131"/>
            <a:ext cx="9220200" cy="582168"/>
          </a:xfrm>
        </p:spPr>
        <p:txBody>
          <a:bodyPr>
            <a:normAutofit fontScale="90000"/>
          </a:bodyPr>
          <a:lstStyle/>
          <a:p>
            <a:r>
              <a:rPr lang="en-US" sz="3400" b="1" dirty="0"/>
              <a:t>Laboratory </a:t>
            </a:r>
            <a:r>
              <a:rPr lang="en-US" sz="3400" b="1" dirty="0" smtClean="0"/>
              <a:t>tests</a:t>
            </a:r>
            <a:r>
              <a:rPr lang="sr-Latn-RS" sz="3400" b="1" dirty="0" smtClean="0"/>
              <a:t> </a:t>
            </a:r>
            <a:r>
              <a:rPr lang="sr-Latn-RS" sz="3400" b="1" dirty="0" smtClean="0"/>
              <a:t>- </a:t>
            </a:r>
            <a:r>
              <a:rPr lang="sr-Latn-RS" sz="2700" dirty="0" smtClean="0"/>
              <a:t>S</a:t>
            </a:r>
            <a:r>
              <a:rPr lang="en-US" sz="2700" dirty="0" err="1"/>
              <a:t>econd</a:t>
            </a:r>
            <a:r>
              <a:rPr lang="en-US" sz="2700" dirty="0"/>
              <a:t>-level </a:t>
            </a:r>
            <a:r>
              <a:rPr lang="en-US" sz="2700" dirty="0" smtClean="0"/>
              <a:t>(to </a:t>
            </a:r>
            <a:r>
              <a:rPr lang="en-US" sz="2700" dirty="0"/>
              <a:t>identify specific </a:t>
            </a:r>
            <a:r>
              <a:rPr lang="en-US" sz="2700" dirty="0" err="1"/>
              <a:t>aetiologies</a:t>
            </a:r>
            <a:r>
              <a:rPr lang="en-US" sz="2700" dirty="0" smtClean="0"/>
              <a:t>)</a:t>
            </a:r>
            <a:endParaRPr lang="en-US" sz="2700" dirty="0"/>
          </a:p>
        </p:txBody>
      </p:sp>
      <p:pic>
        <p:nvPicPr>
          <p:cNvPr id="7" name="Content Placeholder 3"/>
          <p:cNvPicPr>
            <a:picLocks noChangeAspect="1"/>
          </p:cNvPicPr>
          <p:nvPr/>
        </p:nvPicPr>
        <p:blipFill rotWithShape="1">
          <a:blip r:embed="rId2"/>
          <a:srcRect l="1250" t="60290" r="54780" b="14132"/>
          <a:stretch/>
        </p:blipFill>
        <p:spPr>
          <a:xfrm>
            <a:off x="676275" y="1847850"/>
            <a:ext cx="7315200" cy="2393576"/>
          </a:xfrm>
          <a:prstGeom prst="rect">
            <a:avLst/>
          </a:prstGeom>
          <a:ln w="88900" cap="sq" cmpd="thickThin">
            <a:solidFill>
              <a:srgbClr val="000000"/>
            </a:solidFill>
            <a:prstDash val="solid"/>
            <a:miter lim="800000"/>
          </a:ln>
          <a:effectLst>
            <a:innerShdw blurRad="76200">
              <a:srgbClr val="000000"/>
            </a:innerShdw>
          </a:effectLst>
        </p:spPr>
      </p:pic>
      <p:pic>
        <p:nvPicPr>
          <p:cNvPr id="8" name="Content Placeholder 3"/>
          <p:cNvPicPr>
            <a:picLocks noChangeAspect="1"/>
          </p:cNvPicPr>
          <p:nvPr/>
        </p:nvPicPr>
        <p:blipFill rotWithShape="1">
          <a:blip r:embed="rId2"/>
          <a:srcRect l="1250" t="22533" r="53824" b="71998"/>
          <a:stretch/>
        </p:blipFill>
        <p:spPr>
          <a:xfrm>
            <a:off x="676275" y="1244995"/>
            <a:ext cx="7315200" cy="500881"/>
          </a:xfrm>
          <a:prstGeom prst="rect">
            <a:avLst/>
          </a:prstGeom>
          <a:ln w="88900" cap="sq" cmpd="thickThin">
            <a:solidFill>
              <a:srgbClr val="000000"/>
            </a:solidFill>
            <a:prstDash val="solid"/>
            <a:miter lim="800000"/>
          </a:ln>
          <a:effectLst>
            <a:innerShdw blurRad="76200">
              <a:srgbClr val="000000"/>
            </a:innerShdw>
          </a:effectLst>
        </p:spPr>
      </p:pic>
      <p:pic>
        <p:nvPicPr>
          <p:cNvPr id="6" name="Content Placeholder 3"/>
          <p:cNvPicPr>
            <a:picLocks noGrp="1" noChangeAspect="1"/>
          </p:cNvPicPr>
          <p:nvPr>
            <p:ph idx="1"/>
          </p:nvPr>
        </p:nvPicPr>
        <p:blipFill rotWithShape="1">
          <a:blip r:embed="rId2"/>
          <a:srcRect l="45220" t="60290" r="1250" b="14132"/>
          <a:stretch/>
        </p:blipFill>
        <p:spPr>
          <a:xfrm>
            <a:off x="704850" y="4343400"/>
            <a:ext cx="7324725" cy="196871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27741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Echocardiography</a:t>
            </a:r>
            <a:br>
              <a:rPr lang="en-US" sz="3600" b="1" dirty="0"/>
            </a:br>
            <a:endParaRPr lang="en-US" sz="3600" dirty="0"/>
          </a:p>
        </p:txBody>
      </p:sp>
      <p:sp>
        <p:nvSpPr>
          <p:cNvPr id="3" name="Content Placeholder 2"/>
          <p:cNvSpPr>
            <a:spLocks noGrp="1"/>
          </p:cNvSpPr>
          <p:nvPr>
            <p:ph idx="1"/>
          </p:nvPr>
        </p:nvSpPr>
        <p:spPr/>
        <p:txBody>
          <a:bodyPr>
            <a:normAutofit/>
          </a:bodyPr>
          <a:lstStyle/>
          <a:p>
            <a:r>
              <a:rPr lang="en-US" dirty="0"/>
              <a:t>T</a:t>
            </a:r>
            <a:r>
              <a:rPr lang="en-US" dirty="0" smtClean="0"/>
              <a:t>he </a:t>
            </a:r>
            <a:r>
              <a:rPr lang="en-US" dirty="0"/>
              <a:t>main imaging tool, from initial diagnosis to follow-up. </a:t>
            </a:r>
            <a:endParaRPr lang="sr-Latn-RS" dirty="0" smtClean="0"/>
          </a:p>
          <a:p>
            <a:r>
              <a:rPr lang="en-US" dirty="0" smtClean="0"/>
              <a:t>Transthoracic echocardiography (TTE) </a:t>
            </a:r>
            <a:r>
              <a:rPr lang="en-US" dirty="0"/>
              <a:t>provides relevant information on global and regional RV and LV anatomy and </a:t>
            </a:r>
            <a:r>
              <a:rPr lang="en-US" dirty="0" smtClean="0"/>
              <a:t>function</a:t>
            </a:r>
            <a:r>
              <a:rPr lang="sr-Latn-RS" dirty="0" smtClean="0"/>
              <a:t>,</a:t>
            </a:r>
            <a:r>
              <a:rPr lang="en-US" dirty="0" smtClean="0"/>
              <a:t> </a:t>
            </a:r>
            <a:r>
              <a:rPr lang="en-US" dirty="0"/>
              <a:t>valve function and the presence of dynamic obstruction, pulmonary hypertension, or pericardial </a:t>
            </a:r>
            <a:r>
              <a:rPr lang="en-US" dirty="0" smtClean="0"/>
              <a:t>effusions.</a:t>
            </a:r>
            <a:endParaRPr lang="sr-Latn-RS" baseline="30000" dirty="0"/>
          </a:p>
          <a:p>
            <a:r>
              <a:rPr lang="en-US" dirty="0" err="1" smtClean="0"/>
              <a:t>Transoesophageal</a:t>
            </a:r>
            <a:r>
              <a:rPr lang="en-US" dirty="0" smtClean="0"/>
              <a:t> </a:t>
            </a:r>
            <a:r>
              <a:rPr lang="en-US" dirty="0"/>
              <a:t>echocardiography </a:t>
            </a:r>
            <a:r>
              <a:rPr lang="sr-Latn-RS" dirty="0" smtClean="0"/>
              <a:t>(TOE) </a:t>
            </a:r>
            <a:r>
              <a:rPr lang="en-US" dirty="0" smtClean="0"/>
              <a:t>is </a:t>
            </a:r>
            <a:r>
              <a:rPr lang="en-US" dirty="0"/>
              <a:t>limited to selected </a:t>
            </a:r>
            <a:r>
              <a:rPr lang="en-US" dirty="0" smtClean="0"/>
              <a:t>indications</a:t>
            </a:r>
            <a:r>
              <a:rPr lang="sr-Latn-RS" dirty="0" smtClean="0"/>
              <a:t> (</a:t>
            </a:r>
            <a:r>
              <a:rPr lang="en-US" dirty="0" smtClean="0"/>
              <a:t>exclusion </a:t>
            </a:r>
            <a:r>
              <a:rPr lang="en-US" dirty="0"/>
              <a:t>of atrial </a:t>
            </a:r>
            <a:r>
              <a:rPr lang="en-US" dirty="0" smtClean="0"/>
              <a:t>thrombi, </a:t>
            </a:r>
            <a:r>
              <a:rPr lang="en-US" dirty="0"/>
              <a:t>elucidating the mechanism of mitral regurgitation, </a:t>
            </a:r>
            <a:r>
              <a:rPr lang="sr-Latn-RS" dirty="0" smtClean="0"/>
              <a:t>in</a:t>
            </a:r>
            <a:r>
              <a:rPr lang="en-US" dirty="0" smtClean="0"/>
              <a:t> </a:t>
            </a:r>
            <a:r>
              <a:rPr lang="en-US" dirty="0"/>
              <a:t>planning invasive interventions (e.g. septal </a:t>
            </a:r>
            <a:r>
              <a:rPr lang="en-US" dirty="0" err="1"/>
              <a:t>myectomy</a:t>
            </a:r>
            <a:r>
              <a:rPr lang="en-US" dirty="0"/>
              <a:t> in HCM</a:t>
            </a:r>
            <a:r>
              <a:rPr lang="en-US" dirty="0" smtClean="0"/>
              <a:t>)</a:t>
            </a:r>
            <a:r>
              <a:rPr lang="sr-Latn-RS" dirty="0" smtClean="0"/>
              <a:t>)</a:t>
            </a:r>
            <a:r>
              <a:rPr lang="en-US" dirty="0" smtClean="0"/>
              <a:t>.</a:t>
            </a:r>
            <a:endParaRPr lang="en-US" dirty="0"/>
          </a:p>
        </p:txBody>
      </p:sp>
    </p:spTree>
    <p:extLst>
      <p:ext uri="{BB962C8B-B14F-4D97-AF65-F5344CB8AC3E}">
        <p14:creationId xmlns:p14="http://schemas.microsoft.com/office/powerpoint/2010/main" val="124357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Cardiac magnetic resonance</a:t>
            </a:r>
            <a:br>
              <a:rPr lang="en-US" sz="3600" b="1" dirty="0"/>
            </a:br>
            <a:endParaRPr lang="en-US" sz="3600" dirty="0"/>
          </a:p>
        </p:txBody>
      </p:sp>
      <p:sp>
        <p:nvSpPr>
          <p:cNvPr id="3" name="Content Placeholder 2"/>
          <p:cNvSpPr>
            <a:spLocks noGrp="1"/>
          </p:cNvSpPr>
          <p:nvPr>
            <p:ph idx="1"/>
          </p:nvPr>
        </p:nvSpPr>
        <p:spPr/>
        <p:txBody>
          <a:bodyPr/>
          <a:lstStyle/>
          <a:p>
            <a:r>
              <a:rPr lang="en-US" dirty="0"/>
              <a:t>Cardiac magnetic resonance imaging (MRI) combines the advantages of non-invasiveness and independence of acoustic window with the ability for tissue characterization. </a:t>
            </a:r>
            <a:endParaRPr lang="sr-Latn-RS" dirty="0" smtClean="0"/>
          </a:p>
          <a:p>
            <a:r>
              <a:rPr lang="en-US" dirty="0" smtClean="0"/>
              <a:t>The </a:t>
            </a:r>
            <a:r>
              <a:rPr lang="en-US" dirty="0"/>
              <a:t>latter advantage is particularly important in the </a:t>
            </a:r>
            <a:r>
              <a:rPr lang="en-US" dirty="0" smtClean="0"/>
              <a:t>diagnosis</a:t>
            </a:r>
            <a:r>
              <a:rPr lang="sr-Latn-RS" dirty="0" smtClean="0"/>
              <a:t>:</a:t>
            </a:r>
          </a:p>
          <a:p>
            <a:pPr lvl="1"/>
            <a:r>
              <a:rPr lang="en-US" dirty="0" smtClean="0"/>
              <a:t> </a:t>
            </a:r>
            <a:r>
              <a:rPr lang="en-US" dirty="0"/>
              <a:t>NDLVC, </a:t>
            </a:r>
            <a:endParaRPr lang="sr-Latn-RS" dirty="0" smtClean="0"/>
          </a:p>
          <a:p>
            <a:pPr lvl="1"/>
            <a:r>
              <a:rPr lang="en-US" dirty="0" smtClean="0"/>
              <a:t>ARVC</a:t>
            </a:r>
            <a:r>
              <a:rPr lang="en-US" dirty="0"/>
              <a:t>, </a:t>
            </a:r>
            <a:endParaRPr lang="sr-Latn-RS" dirty="0" smtClean="0"/>
          </a:p>
          <a:p>
            <a:pPr lvl="1"/>
            <a:r>
              <a:rPr lang="en-US" dirty="0" smtClean="0"/>
              <a:t>myocarditis</a:t>
            </a:r>
            <a:r>
              <a:rPr lang="en-US" dirty="0"/>
              <a:t>, </a:t>
            </a:r>
            <a:endParaRPr lang="sr-Latn-RS" dirty="0" smtClean="0"/>
          </a:p>
          <a:p>
            <a:pPr lvl="1"/>
            <a:r>
              <a:rPr lang="en-US" dirty="0" smtClean="0"/>
              <a:t>amyloidosis</a:t>
            </a:r>
            <a:r>
              <a:rPr lang="en-US" dirty="0"/>
              <a:t>, </a:t>
            </a:r>
            <a:endParaRPr lang="sr-Latn-RS" dirty="0" smtClean="0"/>
          </a:p>
          <a:p>
            <a:pPr lvl="1"/>
            <a:r>
              <a:rPr lang="en-US" dirty="0" smtClean="0"/>
              <a:t>sarcoidosis </a:t>
            </a:r>
            <a:r>
              <a:rPr lang="en-US" dirty="0"/>
              <a:t>and other forms of inflammatory disease, </a:t>
            </a:r>
            <a:endParaRPr lang="sr-Latn-RS" dirty="0"/>
          </a:p>
          <a:p>
            <a:pPr lvl="1"/>
            <a:r>
              <a:rPr lang="en-US" dirty="0" smtClean="0"/>
              <a:t>iron </a:t>
            </a:r>
            <a:r>
              <a:rPr lang="en-US" dirty="0"/>
              <a:t>overload/haemochromatosis. </a:t>
            </a:r>
          </a:p>
        </p:txBody>
      </p:sp>
    </p:spTree>
    <p:extLst>
      <p:ext uri="{BB962C8B-B14F-4D97-AF65-F5344CB8AC3E}">
        <p14:creationId xmlns:p14="http://schemas.microsoft.com/office/powerpoint/2010/main" val="4192279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Computed tomography and nuclear medicine techniques</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sr-Latn-RS" b="1" dirty="0" smtClean="0"/>
              <a:t>N</a:t>
            </a:r>
            <a:r>
              <a:rPr lang="en-US" b="1" dirty="0" err="1" smtClean="0"/>
              <a:t>uclear</a:t>
            </a:r>
            <a:r>
              <a:rPr lang="en-US" b="1" dirty="0" smtClean="0"/>
              <a:t> medicine</a:t>
            </a:r>
            <a:r>
              <a:rPr lang="sr-Latn-RS" b="1" dirty="0" smtClean="0"/>
              <a:t>: </a:t>
            </a:r>
            <a:r>
              <a:rPr lang="en-US" dirty="0" smtClean="0"/>
              <a:t>cardiac amyloidosis</a:t>
            </a:r>
            <a:r>
              <a:rPr lang="sr-Latn-RS" dirty="0" smtClean="0"/>
              <a:t>, </a:t>
            </a:r>
            <a:r>
              <a:rPr lang="en-US" dirty="0" smtClean="0"/>
              <a:t>active sarcoidosis</a:t>
            </a:r>
            <a:endParaRPr lang="sr-Latn-RS" dirty="0" smtClean="0"/>
          </a:p>
          <a:p>
            <a:endParaRPr lang="sr-Latn-RS" dirty="0"/>
          </a:p>
          <a:p>
            <a:r>
              <a:rPr lang="en-US" b="1" dirty="0"/>
              <a:t>Computed </a:t>
            </a:r>
            <a:r>
              <a:rPr lang="en-US" b="1" dirty="0" smtClean="0"/>
              <a:t>tomography</a:t>
            </a:r>
            <a:r>
              <a:rPr lang="sr-Latn-RS" b="1" dirty="0" smtClean="0"/>
              <a:t>: </a:t>
            </a:r>
            <a:r>
              <a:rPr lang="en-US" b="1" dirty="0" smtClean="0"/>
              <a:t> </a:t>
            </a:r>
            <a:r>
              <a:rPr lang="en-US" dirty="0" smtClean="0"/>
              <a:t>to </a:t>
            </a:r>
            <a:r>
              <a:rPr lang="en-US" dirty="0"/>
              <a:t>rule out </a:t>
            </a:r>
            <a:r>
              <a:rPr lang="sr-Latn-RS" dirty="0" smtClean="0"/>
              <a:t>coronary aretry disease</a:t>
            </a:r>
            <a:r>
              <a:rPr lang="en-US" dirty="0" smtClean="0"/>
              <a:t>, congenital </a:t>
            </a:r>
            <a:r>
              <a:rPr lang="en-US" dirty="0"/>
              <a:t>vascular </a:t>
            </a:r>
            <a:r>
              <a:rPr lang="en-US" dirty="0" smtClean="0"/>
              <a:t>malformations</a:t>
            </a:r>
            <a:r>
              <a:rPr lang="sr-Latn-RS" dirty="0" smtClean="0"/>
              <a:t>, </a:t>
            </a:r>
            <a:r>
              <a:rPr lang="en-US" dirty="0" smtClean="0"/>
              <a:t>concomitant </a:t>
            </a:r>
            <a:r>
              <a:rPr lang="en-US" dirty="0"/>
              <a:t>pulmonary </a:t>
            </a:r>
            <a:r>
              <a:rPr lang="en-US" dirty="0" smtClean="0"/>
              <a:t>disease</a:t>
            </a:r>
            <a:r>
              <a:rPr lang="sr-Latn-RS" dirty="0" smtClean="0"/>
              <a:t>, </a:t>
            </a:r>
            <a:r>
              <a:rPr lang="en-US" dirty="0" smtClean="0"/>
              <a:t>pericardial </a:t>
            </a:r>
            <a:r>
              <a:rPr lang="en-US" dirty="0"/>
              <a:t>disease, and chest wall deformities affecting the heart.</a:t>
            </a:r>
            <a:endParaRPr lang="sr-Latn-RS" dirty="0" smtClean="0"/>
          </a:p>
          <a:p>
            <a:endParaRPr lang="sr-Latn-RS" dirty="0"/>
          </a:p>
          <a:p>
            <a:endParaRPr lang="en-US" dirty="0"/>
          </a:p>
        </p:txBody>
      </p:sp>
    </p:spTree>
    <p:extLst>
      <p:ext uri="{BB962C8B-B14F-4D97-AF65-F5344CB8AC3E}">
        <p14:creationId xmlns:p14="http://schemas.microsoft.com/office/powerpoint/2010/main" val="2692593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t>ENDO-</a:t>
            </a:r>
            <a:r>
              <a:rPr lang="en-US" sz="3600" b="1" dirty="0" smtClean="0"/>
              <a:t>myocardial </a:t>
            </a:r>
            <a:r>
              <a:rPr lang="en-US" sz="3600" b="1" dirty="0"/>
              <a:t>biopsy (EMB)</a:t>
            </a:r>
          </a:p>
        </p:txBody>
      </p:sp>
      <p:sp>
        <p:nvSpPr>
          <p:cNvPr id="3" name="Content Placeholder 2"/>
          <p:cNvSpPr>
            <a:spLocks noGrp="1"/>
          </p:cNvSpPr>
          <p:nvPr>
            <p:ph idx="1"/>
          </p:nvPr>
        </p:nvSpPr>
        <p:spPr>
          <a:xfrm>
            <a:off x="685800" y="2121408"/>
            <a:ext cx="8077200" cy="4050792"/>
          </a:xfrm>
        </p:spPr>
        <p:txBody>
          <a:bodyPr>
            <a:normAutofit/>
          </a:bodyPr>
          <a:lstStyle/>
          <a:p>
            <a:r>
              <a:rPr lang="en-US" dirty="0" err="1" smtClean="0"/>
              <a:t>Immuno</a:t>
            </a:r>
            <a:r>
              <a:rPr lang="sr-Latn-RS" dirty="0" smtClean="0"/>
              <a:t>-</a:t>
            </a:r>
            <a:r>
              <a:rPr lang="en-US" dirty="0" smtClean="0"/>
              <a:t>histochemical </a:t>
            </a:r>
            <a:r>
              <a:rPr lang="en-US" dirty="0"/>
              <a:t>quantification of inflammatory cells and identification of viral genomes remains the gold standard for the identification of cardiac inflammation. </a:t>
            </a:r>
            <a:endParaRPr lang="sr-Latn-RS" dirty="0" smtClean="0"/>
          </a:p>
          <a:p>
            <a:r>
              <a:rPr lang="sr-Latn-RS" dirty="0"/>
              <a:t>m</a:t>
            </a:r>
            <a:r>
              <a:rPr lang="en-US" dirty="0" smtClean="0"/>
              <a:t>ay </a:t>
            </a:r>
            <a:r>
              <a:rPr lang="en-US" dirty="0"/>
              <a:t>confirm the diagnosis of autoimmune disease in patients with unexplained heart failure </a:t>
            </a:r>
            <a:r>
              <a:rPr lang="sr-Latn-RS" dirty="0" smtClean="0"/>
              <a:t>(</a:t>
            </a:r>
            <a:r>
              <a:rPr lang="en-US" dirty="0" smtClean="0"/>
              <a:t>giant </a:t>
            </a:r>
            <a:r>
              <a:rPr lang="en-US" dirty="0"/>
              <a:t>cell myocarditis, eosinophilic myocarditis, vasculitis, and </a:t>
            </a:r>
            <a:r>
              <a:rPr lang="en-US" dirty="0" smtClean="0"/>
              <a:t>sarcoidosis</a:t>
            </a:r>
            <a:r>
              <a:rPr lang="sr-Latn-RS" dirty="0" smtClean="0"/>
              <a:t>).</a:t>
            </a:r>
          </a:p>
          <a:p>
            <a:r>
              <a:rPr lang="en-US" dirty="0" smtClean="0"/>
              <a:t>Electron microscopy</a:t>
            </a:r>
            <a:r>
              <a:rPr lang="sr-Latn-RS" dirty="0" smtClean="0"/>
              <a:t>: </a:t>
            </a:r>
            <a:r>
              <a:rPr lang="en-US" dirty="0" smtClean="0"/>
              <a:t>storage </a:t>
            </a:r>
            <a:r>
              <a:rPr lang="en-US" dirty="0"/>
              <a:t>or mitochondrial </a:t>
            </a:r>
            <a:r>
              <a:rPr lang="en-US" dirty="0" smtClean="0"/>
              <a:t>cardiomyopathies. </a:t>
            </a:r>
            <a:endParaRPr lang="sr-Latn-RS" dirty="0" smtClean="0"/>
          </a:p>
          <a:p>
            <a:r>
              <a:rPr lang="en-US" dirty="0"/>
              <a:t>EMB is not completely </a:t>
            </a:r>
            <a:r>
              <a:rPr lang="en-US" dirty="0" smtClean="0"/>
              <a:t>risk-free</a:t>
            </a:r>
            <a:r>
              <a:rPr lang="sr-Latn-RS" dirty="0" smtClean="0"/>
              <a:t> and </a:t>
            </a:r>
            <a:r>
              <a:rPr lang="en-US" dirty="0" smtClean="0"/>
              <a:t>should </a:t>
            </a:r>
            <a:r>
              <a:rPr lang="en-US" dirty="0"/>
              <a:t>be reserved for specific situations </a:t>
            </a:r>
            <a:r>
              <a:rPr lang="en-US" dirty="0" smtClean="0"/>
              <a:t>and performed </a:t>
            </a:r>
            <a:r>
              <a:rPr lang="en-US" dirty="0"/>
              <a:t>by experienced teams. </a:t>
            </a:r>
          </a:p>
        </p:txBody>
      </p:sp>
    </p:spTree>
    <p:extLst>
      <p:ext uri="{BB962C8B-B14F-4D97-AF65-F5344CB8AC3E}">
        <p14:creationId xmlns:p14="http://schemas.microsoft.com/office/powerpoint/2010/main" val="2880838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t>Genetic testing and counselling</a:t>
            </a:r>
            <a:r>
              <a:rPr lang="en-US" b="1" dirty="0"/>
              <a:t/>
            </a:r>
            <a:br>
              <a:rPr lang="en-US" b="1" dirty="0"/>
            </a:br>
            <a:endParaRPr lang="en-US" dirty="0"/>
          </a:p>
        </p:txBody>
      </p:sp>
      <p:sp>
        <p:nvSpPr>
          <p:cNvPr id="3" name="Content Placeholder 2"/>
          <p:cNvSpPr>
            <a:spLocks noGrp="1"/>
          </p:cNvSpPr>
          <p:nvPr>
            <p:ph idx="1"/>
          </p:nvPr>
        </p:nvSpPr>
        <p:spPr/>
        <p:txBody>
          <a:bodyPr/>
          <a:lstStyle/>
          <a:p>
            <a:r>
              <a:rPr lang="en-US" dirty="0"/>
              <a:t>Across the different cardiomyopathies, the proportion of cases with a confident genetic diagnosis </a:t>
            </a:r>
            <a:r>
              <a:rPr lang="en-US" dirty="0" smtClean="0"/>
              <a:t>is </a:t>
            </a:r>
            <a:r>
              <a:rPr lang="en-US" dirty="0"/>
              <a:t>relatively low </a:t>
            </a:r>
            <a:r>
              <a:rPr lang="en-US" dirty="0" smtClean="0"/>
              <a:t>(∼</a:t>
            </a:r>
            <a:r>
              <a:rPr lang="en-US" dirty="0"/>
              <a:t>40% in </a:t>
            </a:r>
            <a:r>
              <a:rPr lang="en-US" dirty="0" smtClean="0"/>
              <a:t>HCM</a:t>
            </a:r>
            <a:r>
              <a:rPr lang="en-US" dirty="0"/>
              <a:t> and ∼30% in </a:t>
            </a:r>
            <a:r>
              <a:rPr lang="en-US" dirty="0" smtClean="0"/>
              <a:t>DCM).</a:t>
            </a:r>
            <a:endParaRPr lang="sr-Latn-RS" dirty="0" smtClean="0"/>
          </a:p>
          <a:p>
            <a:endParaRPr lang="en-US" dirty="0"/>
          </a:p>
        </p:txBody>
      </p:sp>
    </p:spTree>
    <p:extLst>
      <p:ext uri="{BB962C8B-B14F-4D97-AF65-F5344CB8AC3E}">
        <p14:creationId xmlns:p14="http://schemas.microsoft.com/office/powerpoint/2010/main" val="801432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772400" cy="1609344"/>
          </a:xfrm>
        </p:spPr>
        <p:txBody>
          <a:bodyPr>
            <a:normAutofit/>
          </a:bodyPr>
          <a:lstStyle/>
          <a:p>
            <a:pPr algn="ctr"/>
            <a:r>
              <a:rPr lang="en-US" altLang="en-US" sz="3000" dirty="0"/>
              <a:t>Multimodality imaging process in cardiomyopathies.
</a:t>
            </a:r>
            <a:r>
              <a:rPr lang="en-US" altLang="en-US" sz="2000" dirty="0" smtClean="0"/>
              <a:t>cardiac </a:t>
            </a:r>
            <a:r>
              <a:rPr lang="en-US" altLang="en-US" sz="2000" dirty="0"/>
              <a:t>magnetic resonance; </a:t>
            </a:r>
            <a:r>
              <a:rPr lang="en-US" altLang="en-US" sz="2000" dirty="0" smtClean="0"/>
              <a:t>computed </a:t>
            </a:r>
            <a:r>
              <a:rPr lang="en-US" altLang="en-US" sz="2000" dirty="0"/>
              <a:t>tomography</a:t>
            </a:r>
            <a:endParaRPr lang="en-US" sz="2000" dirty="0"/>
          </a:p>
        </p:txBody>
      </p:sp>
      <p:pic>
        <p:nvPicPr>
          <p:cNvPr id="4" name="New picture"/>
          <p:cNvPicPr>
            <a:picLocks noGrp="1"/>
          </p:cNvPicPr>
          <p:nvPr>
            <p:ph idx="1"/>
          </p:nvPr>
        </p:nvPicPr>
        <p:blipFill>
          <a:blip r:embed="rId2"/>
          <a:stretch>
            <a:fillRect/>
          </a:stretch>
        </p:blipFill>
        <p:spPr>
          <a:xfrm>
            <a:off x="914400" y="1676400"/>
            <a:ext cx="7238999" cy="4953000"/>
          </a:xfrm>
          <a:prstGeom prst="rect">
            <a:avLst/>
          </a:prstGeom>
        </p:spPr>
      </p:pic>
    </p:spTree>
    <p:extLst>
      <p:ext uri="{BB962C8B-B14F-4D97-AF65-F5344CB8AC3E}">
        <p14:creationId xmlns:p14="http://schemas.microsoft.com/office/powerpoint/2010/main" val="270254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Cardiomyopathy</a:t>
            </a:r>
            <a:r>
              <a:rPr lang="sr-Latn-RS" sz="3600" dirty="0" smtClean="0"/>
              <a:t/>
            </a:r>
            <a:br>
              <a:rPr lang="sr-Latn-RS" sz="3600" dirty="0" smtClean="0"/>
            </a:br>
            <a:r>
              <a:rPr lang="sr-Latn-RS" sz="3000" dirty="0" smtClean="0"/>
              <a:t>definition</a:t>
            </a:r>
            <a:endParaRPr lang="en-US" sz="3000" dirty="0"/>
          </a:p>
        </p:txBody>
      </p:sp>
      <p:sp>
        <p:nvSpPr>
          <p:cNvPr id="3" name="Content Placeholder 2"/>
          <p:cNvSpPr>
            <a:spLocks noGrp="1"/>
          </p:cNvSpPr>
          <p:nvPr>
            <p:ph idx="1"/>
          </p:nvPr>
        </p:nvSpPr>
        <p:spPr/>
        <p:txBody>
          <a:bodyPr>
            <a:normAutofit/>
          </a:bodyPr>
          <a:lstStyle/>
          <a:p>
            <a:r>
              <a:rPr lang="sr-Latn-RS" dirty="0" smtClean="0"/>
              <a:t>A</a:t>
            </a:r>
            <a:r>
              <a:rPr lang="en-US" dirty="0" smtClean="0"/>
              <a:t> </a:t>
            </a:r>
            <a:r>
              <a:rPr lang="en-US" dirty="0"/>
              <a:t>myocardial disorder in which the heart muscle is structurally and functionally abnormal, in the absence of coronary artery disease (CAD), hypertension, </a:t>
            </a:r>
            <a:r>
              <a:rPr lang="en-US" dirty="0" err="1"/>
              <a:t>valvular</a:t>
            </a:r>
            <a:r>
              <a:rPr lang="en-US" dirty="0"/>
              <a:t> disease, and congenital heart disease (CHD) sufficient to cause the observed myocardial </a:t>
            </a:r>
            <a:r>
              <a:rPr lang="en-US" dirty="0" smtClean="0"/>
              <a:t>abnormality</a:t>
            </a:r>
            <a:r>
              <a:rPr lang="sr-Latn-RS" dirty="0"/>
              <a:t>.</a:t>
            </a:r>
            <a:endParaRPr lang="sr-Latn-RS" dirty="0" smtClean="0"/>
          </a:p>
          <a:p>
            <a:r>
              <a:rPr lang="sr-Latn-RS" dirty="0"/>
              <a:t>C</a:t>
            </a:r>
            <a:r>
              <a:rPr lang="en-US" dirty="0" err="1" smtClean="0"/>
              <a:t>ardiomyopathies</a:t>
            </a:r>
            <a:r>
              <a:rPr lang="en-US" dirty="0" smtClean="0"/>
              <a:t> </a:t>
            </a:r>
            <a:r>
              <a:rPr lang="en-US" dirty="0"/>
              <a:t>can coexist with </a:t>
            </a:r>
            <a:r>
              <a:rPr lang="en-US" dirty="0" err="1"/>
              <a:t>ischaemic</a:t>
            </a:r>
            <a:r>
              <a:rPr lang="en-US" dirty="0"/>
              <a:t>, </a:t>
            </a:r>
            <a:r>
              <a:rPr lang="en-US" dirty="0" err="1"/>
              <a:t>valvular</a:t>
            </a:r>
            <a:r>
              <a:rPr lang="en-US" dirty="0"/>
              <a:t>, and hypertensive disease and that the presence of one does not exclude the possibility of the other.</a:t>
            </a:r>
          </a:p>
        </p:txBody>
      </p:sp>
    </p:spTree>
    <p:extLst>
      <p:ext uri="{BB962C8B-B14F-4D97-AF65-F5344CB8AC3E}">
        <p14:creationId xmlns:p14="http://schemas.microsoft.com/office/powerpoint/2010/main" val="4543969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DILATiVE CARDIOMYOPATHY</a:t>
            </a:r>
            <a:endParaRPr lang="en-US" dirty="0"/>
          </a:p>
        </p:txBody>
      </p:sp>
      <p:sp>
        <p:nvSpPr>
          <p:cNvPr id="3" name="Content Placeholder 2"/>
          <p:cNvSpPr>
            <a:spLocks noGrp="1"/>
          </p:cNvSpPr>
          <p:nvPr>
            <p:ph idx="1"/>
          </p:nvPr>
        </p:nvSpPr>
        <p:spPr/>
        <p:txBody>
          <a:bodyPr/>
          <a:lstStyle/>
          <a:p>
            <a:r>
              <a:rPr lang="en-US" dirty="0"/>
              <a:t>The most common cardiomyopathy</a:t>
            </a:r>
          </a:p>
          <a:p>
            <a:r>
              <a:rPr lang="en-US" dirty="0"/>
              <a:t>Enlargement of one or both ventricles</a:t>
            </a:r>
          </a:p>
          <a:p>
            <a:r>
              <a:rPr lang="en-US" dirty="0"/>
              <a:t>Systolic chamber dysfunction</a:t>
            </a:r>
          </a:p>
          <a:p>
            <a:r>
              <a:rPr lang="en-US" dirty="0"/>
              <a:t>Cavity enlargement precedes symptoms and signs of heart failure</a:t>
            </a:r>
          </a:p>
          <a:p>
            <a:r>
              <a:rPr lang="en-US" dirty="0"/>
              <a:t>In 50% of cases, unknown etiology, </a:t>
            </a:r>
            <a:r>
              <a:rPr lang="en-US" dirty="0" err="1" smtClean="0"/>
              <a:t>idiopathi</a:t>
            </a:r>
            <a:r>
              <a:rPr lang="sr-Latn-RS" dirty="0" smtClean="0"/>
              <a:t>c</a:t>
            </a:r>
            <a:endParaRPr lang="en-US" dirty="0"/>
          </a:p>
        </p:txBody>
      </p:sp>
    </p:spTree>
    <p:extLst>
      <p:ext uri="{BB962C8B-B14F-4D97-AF65-F5344CB8AC3E}">
        <p14:creationId xmlns:p14="http://schemas.microsoft.com/office/powerpoint/2010/main" val="41005703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Specific types of dilated cardiomyopaties</a:t>
            </a:r>
            <a:endParaRPr lang="en-US" sz="3600" dirty="0"/>
          </a:p>
        </p:txBody>
      </p:sp>
      <p:sp>
        <p:nvSpPr>
          <p:cNvPr id="3" name="Content Placeholder 2"/>
          <p:cNvSpPr>
            <a:spLocks noGrp="1"/>
          </p:cNvSpPr>
          <p:nvPr>
            <p:ph idx="1"/>
          </p:nvPr>
        </p:nvSpPr>
        <p:spPr/>
        <p:txBody>
          <a:bodyPr/>
          <a:lstStyle/>
          <a:p>
            <a:r>
              <a:rPr lang="en-US" dirty="0"/>
              <a:t>Stress cardiomyopathy</a:t>
            </a:r>
          </a:p>
          <a:p>
            <a:r>
              <a:rPr lang="en-US" dirty="0" err="1" smtClean="0"/>
              <a:t>Peripart</a:t>
            </a:r>
            <a:r>
              <a:rPr lang="sr-Latn-RS" dirty="0" smtClean="0"/>
              <a:t>al</a:t>
            </a:r>
            <a:r>
              <a:rPr lang="en-US" dirty="0" smtClean="0"/>
              <a:t> </a:t>
            </a:r>
            <a:r>
              <a:rPr lang="en-US" dirty="0"/>
              <a:t>cardiomyopathy</a:t>
            </a:r>
          </a:p>
          <a:p>
            <a:r>
              <a:rPr lang="en-US" dirty="0"/>
              <a:t>Tachycardia-induced cardiomyopathy</a:t>
            </a:r>
          </a:p>
          <a:p>
            <a:r>
              <a:rPr lang="en-US" dirty="0"/>
              <a:t>Alcoholic cardiomyopathy</a:t>
            </a:r>
          </a:p>
        </p:txBody>
      </p:sp>
    </p:spTree>
    <p:extLst>
      <p:ext uri="{BB962C8B-B14F-4D97-AF65-F5344CB8AC3E}">
        <p14:creationId xmlns:p14="http://schemas.microsoft.com/office/powerpoint/2010/main" val="3916691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cs typeface="Times New Roman" panose="02020603050405020304" pitchFamily="18" charset="0"/>
              </a:rPr>
              <a:t>DILaTED CARDIOMYOPATHY</a:t>
            </a:r>
            <a:endParaRPr lang="en-US" dirty="0"/>
          </a:p>
        </p:txBody>
      </p:sp>
      <p:sp>
        <p:nvSpPr>
          <p:cNvPr id="3" name="Content Placeholder 2"/>
          <p:cNvSpPr>
            <a:spLocks noGrp="1"/>
          </p:cNvSpPr>
          <p:nvPr>
            <p:ph idx="1"/>
          </p:nvPr>
        </p:nvSpPr>
        <p:spPr>
          <a:xfrm>
            <a:off x="581192" y="2438400"/>
            <a:ext cx="4448008" cy="3563197"/>
          </a:xfrm>
        </p:spPr>
        <p:txBody>
          <a:bodyPr>
            <a:normAutofit/>
          </a:bodyPr>
          <a:lstStyle/>
          <a:p>
            <a:r>
              <a:rPr lang="sr-Latn-RS" altLang="en-US" b="1" dirty="0" smtClean="0">
                <a:solidFill>
                  <a:schemeClr val="tx1"/>
                </a:solidFill>
                <a:cs typeface="Times New Roman" panose="02020603050405020304" pitchFamily="18" charset="0"/>
              </a:rPr>
              <a:t>Systolic heart failure</a:t>
            </a:r>
            <a:r>
              <a:rPr lang="sr-Cyrl-RS" altLang="en-US" dirty="0" smtClean="0">
                <a:solidFill>
                  <a:schemeClr val="tx1"/>
                </a:solidFill>
                <a:cs typeface="Times New Roman" panose="02020603050405020304" pitchFamily="18" charset="0"/>
              </a:rPr>
              <a:t> </a:t>
            </a:r>
            <a:r>
              <a:rPr lang="en-US" altLang="en-US" dirty="0" smtClean="0">
                <a:solidFill>
                  <a:schemeClr val="tx1"/>
                </a:solidFill>
                <a:cs typeface="Times New Roman" panose="02020603050405020304" pitchFamily="18" charset="0"/>
              </a:rPr>
              <a:t> </a:t>
            </a:r>
            <a:endParaRPr lang="sr-Cyrl-RS" altLang="en-US" dirty="0" smtClean="0">
              <a:solidFill>
                <a:schemeClr val="tx1"/>
              </a:solidFill>
              <a:cs typeface="Times New Roman" panose="02020603050405020304" pitchFamily="18" charset="0"/>
            </a:endParaRPr>
          </a:p>
          <a:p>
            <a:pPr lvl="1"/>
            <a:r>
              <a:rPr lang="en-US" altLang="en-US" dirty="0">
                <a:cs typeface="Times New Roman" panose="02020603050405020304" pitchFamily="18" charset="0"/>
              </a:rPr>
              <a:t>reduction of myocardial contractility</a:t>
            </a:r>
          </a:p>
          <a:p>
            <a:pPr lvl="1"/>
            <a:r>
              <a:rPr lang="en-US" altLang="en-US" dirty="0">
                <a:cs typeface="Times New Roman" panose="02020603050405020304" pitchFamily="18" charset="0"/>
              </a:rPr>
              <a:t>inadequate ventricular emptying</a:t>
            </a:r>
          </a:p>
          <a:p>
            <a:pPr lvl="1"/>
            <a:r>
              <a:rPr lang="en-US" altLang="en-US" dirty="0">
                <a:cs typeface="Times New Roman" panose="02020603050405020304" pitchFamily="18" charset="0"/>
              </a:rPr>
              <a:t>reduced stroke and cardiac output</a:t>
            </a:r>
            <a:endParaRPr lang="sr-Cyrl-CS" altLang="en-US" dirty="0">
              <a:solidFill>
                <a:schemeClr val="tx1"/>
              </a:solidFill>
              <a:cs typeface="Times New Roman" panose="02020603050405020304" pitchFamily="18" charset="0"/>
            </a:endParaRPr>
          </a:p>
        </p:txBody>
      </p:sp>
      <p:pic>
        <p:nvPicPr>
          <p:cNvPr id="4" name="Content Placeholder 3"/>
          <p:cNvPicPr>
            <a:picLocks noChangeAspect="1"/>
          </p:cNvPicPr>
          <p:nvPr/>
        </p:nvPicPr>
        <p:blipFill rotWithShape="1">
          <a:blip r:embed="rId3">
            <a:duotone>
              <a:schemeClr val="accent3">
                <a:shade val="45000"/>
                <a:satMod val="135000"/>
              </a:schemeClr>
              <a:prstClr val="white"/>
            </a:duotone>
          </a:blip>
          <a:srcRect l="60478" t="20440" r="26065" b="47945"/>
          <a:stretch/>
        </p:blipFill>
        <p:spPr>
          <a:xfrm>
            <a:off x="4876799" y="2362200"/>
            <a:ext cx="3113825" cy="4114800"/>
          </a:xfrm>
          <a:prstGeom prst="rect">
            <a:avLst/>
          </a:prstGeom>
          <a:ln>
            <a:noFill/>
          </a:ln>
        </p:spPr>
      </p:pic>
      <p:pic>
        <p:nvPicPr>
          <p:cNvPr id="6" name="Content Placeholder 3"/>
          <p:cNvPicPr>
            <a:picLocks noChangeAspect="1"/>
          </p:cNvPicPr>
          <p:nvPr/>
        </p:nvPicPr>
        <p:blipFill rotWithShape="1">
          <a:blip r:embed="rId3">
            <a:duotone>
              <a:schemeClr val="accent3">
                <a:shade val="45000"/>
                <a:satMod val="135000"/>
              </a:schemeClr>
              <a:prstClr val="white"/>
            </a:duotone>
          </a:blip>
          <a:srcRect l="80254" t="35362" r="10956" b="47060"/>
          <a:stretch/>
        </p:blipFill>
        <p:spPr>
          <a:xfrm>
            <a:off x="6202464" y="4343400"/>
            <a:ext cx="1788160" cy="2133600"/>
          </a:xfrm>
          <a:prstGeom prst="rect">
            <a:avLst/>
          </a:prstGeom>
        </p:spPr>
      </p:pic>
    </p:spTree>
    <p:custDataLst>
      <p:tags r:id="rId1"/>
    </p:custDataLst>
    <p:extLst>
      <p:ext uri="{BB962C8B-B14F-4D97-AF65-F5344CB8AC3E}">
        <p14:creationId xmlns:p14="http://schemas.microsoft.com/office/powerpoint/2010/main" val="2494463359"/>
      </p:ext>
    </p:extLst>
  </p:cSld>
  <p:clrMapOvr>
    <a:masterClrMapping/>
  </p:clrMapOvr>
  <mc:AlternateContent xmlns:mc="http://schemas.openxmlformats.org/markup-compatibility/2006" xmlns:p14="http://schemas.microsoft.com/office/powerpoint/2010/main">
    <mc:Choice Requires="p14">
      <p:transition spd="slow" p14:dur="2000" advTm="47135"/>
    </mc:Choice>
    <mc:Fallback xmlns="">
      <p:transition spd="slow" advTm="471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Dilated cardiomyopathy</a:t>
            </a:r>
            <a:br>
              <a:rPr lang="sr-Latn-RS" dirty="0" smtClean="0"/>
            </a:br>
            <a:r>
              <a:rPr lang="sr-Latn-RS" dirty="0" smtClean="0"/>
              <a:t>symptoms</a:t>
            </a:r>
            <a:endParaRPr lang="en-US" dirty="0"/>
          </a:p>
        </p:txBody>
      </p:sp>
      <p:sp>
        <p:nvSpPr>
          <p:cNvPr id="3" name="Content Placeholder 2"/>
          <p:cNvSpPr>
            <a:spLocks noGrp="1"/>
          </p:cNvSpPr>
          <p:nvPr>
            <p:ph idx="1"/>
          </p:nvPr>
        </p:nvSpPr>
        <p:spPr/>
        <p:txBody>
          <a:bodyPr>
            <a:normAutofit lnSpcReduction="10000"/>
          </a:bodyPr>
          <a:lstStyle/>
          <a:p>
            <a:endParaRPr lang="sr-Latn-RS" dirty="0" smtClean="0"/>
          </a:p>
          <a:p>
            <a:r>
              <a:rPr lang="en-US" dirty="0" smtClean="0"/>
              <a:t>Symptoms </a:t>
            </a:r>
            <a:r>
              <a:rPr lang="en-US" dirty="0"/>
              <a:t>of asymptomatic left ventricular dysfunction</a:t>
            </a:r>
          </a:p>
          <a:p>
            <a:endParaRPr lang="sr-Latn-RS" dirty="0" smtClean="0"/>
          </a:p>
          <a:p>
            <a:r>
              <a:rPr lang="en-US" dirty="0" smtClean="0"/>
              <a:t>Mild</a:t>
            </a:r>
            <a:r>
              <a:rPr lang="en-US" dirty="0"/>
              <a:t>, moderate or severe congestive heart failure</a:t>
            </a:r>
          </a:p>
          <a:p>
            <a:endParaRPr lang="sr-Latn-RS" dirty="0" smtClean="0"/>
          </a:p>
          <a:p>
            <a:r>
              <a:rPr lang="sr-Latn-RS" dirty="0" smtClean="0"/>
              <a:t>Systolic </a:t>
            </a:r>
            <a:r>
              <a:rPr lang="sr-Latn-RS" dirty="0"/>
              <a:t>h</a:t>
            </a:r>
            <a:r>
              <a:rPr lang="en-US" dirty="0" err="1" smtClean="0"/>
              <a:t>eart</a:t>
            </a:r>
            <a:r>
              <a:rPr lang="en-US" dirty="0" smtClean="0"/>
              <a:t> </a:t>
            </a:r>
            <a:r>
              <a:rPr lang="en-US" dirty="0"/>
              <a:t>failure is progressive</a:t>
            </a:r>
          </a:p>
          <a:p>
            <a:endParaRPr lang="sr-Latn-RS" dirty="0" smtClean="0"/>
          </a:p>
          <a:p>
            <a:r>
              <a:rPr lang="en-US" dirty="0" smtClean="0"/>
              <a:t>Left </a:t>
            </a:r>
            <a:r>
              <a:rPr lang="en-US" dirty="0"/>
              <a:t>ventricular reverse remodeling</a:t>
            </a:r>
          </a:p>
          <a:p>
            <a:endParaRPr lang="sr-Latn-RS" dirty="0" smtClean="0"/>
          </a:p>
          <a:p>
            <a:r>
              <a:rPr lang="en-US" dirty="0" smtClean="0"/>
              <a:t>25 </a:t>
            </a:r>
            <a:r>
              <a:rPr lang="en-US" dirty="0"/>
              <a:t>to 33% of patients show recovery of function</a:t>
            </a:r>
          </a:p>
        </p:txBody>
      </p:sp>
    </p:spTree>
    <p:extLst>
      <p:ext uri="{BB962C8B-B14F-4D97-AF65-F5344CB8AC3E}">
        <p14:creationId xmlns:p14="http://schemas.microsoft.com/office/powerpoint/2010/main" val="1341414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Dilated cardiomyopathy</a:t>
            </a:r>
            <a:br>
              <a:rPr lang="sr-Latn-RS" dirty="0" smtClean="0"/>
            </a:br>
            <a:r>
              <a:rPr lang="sr-Latn-RS" dirty="0" smtClean="0"/>
              <a:t>diagnosis</a:t>
            </a:r>
            <a:endParaRPr lang="en-US" dirty="0"/>
          </a:p>
        </p:txBody>
      </p:sp>
      <p:sp>
        <p:nvSpPr>
          <p:cNvPr id="3" name="Content Placeholder 2"/>
          <p:cNvSpPr>
            <a:spLocks noGrp="1"/>
          </p:cNvSpPr>
          <p:nvPr>
            <p:ph idx="1"/>
          </p:nvPr>
        </p:nvSpPr>
        <p:spPr/>
        <p:txBody>
          <a:bodyPr/>
          <a:lstStyle/>
          <a:p>
            <a:r>
              <a:rPr lang="sr-Latn-RS" dirty="0" smtClean="0"/>
              <a:t>Simptoms and signs left ventricle heart failure</a:t>
            </a:r>
          </a:p>
          <a:p>
            <a:r>
              <a:rPr lang="sr-Latn-RS" dirty="0" smtClean="0"/>
              <a:t>ECG (atrial fibrillation, supraventricular and vetricular heart rhytm disorders, ...)</a:t>
            </a:r>
          </a:p>
          <a:p>
            <a:r>
              <a:rPr lang="sr-Latn-RS" dirty="0" smtClean="0"/>
              <a:t>Echocardiography: enlargment of LV, left atrium, miatral valve regurgitation, low LVEF, ....</a:t>
            </a:r>
          </a:p>
          <a:p>
            <a:r>
              <a:rPr lang="sr-Latn-RS" dirty="0" smtClean="0"/>
              <a:t>Other visualization technique (cardiac MR, ...) </a:t>
            </a:r>
            <a:endParaRPr lang="en-US" dirty="0"/>
          </a:p>
        </p:txBody>
      </p:sp>
    </p:spTree>
    <p:extLst>
      <p:ext uri="{BB962C8B-B14F-4D97-AF65-F5344CB8AC3E}">
        <p14:creationId xmlns:p14="http://schemas.microsoft.com/office/powerpoint/2010/main" val="3438597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Dilatative cardiomyopaty </a:t>
            </a:r>
            <a:r>
              <a:rPr lang="sr-Latn-RS" dirty="0" smtClean="0"/>
              <a:t/>
            </a:r>
            <a:br>
              <a:rPr lang="sr-Latn-RS" dirty="0" smtClean="0"/>
            </a:br>
            <a:r>
              <a:rPr lang="sr-Latn-RS" dirty="0" smtClean="0"/>
              <a:t>prognosis</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632" t="20793" r="23671" b="30124"/>
          <a:stretch/>
        </p:blipFill>
        <p:spPr>
          <a:xfrm>
            <a:off x="1312207" y="2286000"/>
            <a:ext cx="5831993"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16964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Factors associated with an adverse outcome in dilated cardiomyopathy</a:t>
            </a:r>
            <a:endParaRPr lang="en-US" sz="3600"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632" t="35851" r="4495" b="16626"/>
          <a:stretch/>
        </p:blipFill>
        <p:spPr>
          <a:xfrm>
            <a:off x="228600" y="1981200"/>
            <a:ext cx="8823642" cy="4038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225027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Dilated cardiomyopathy</a:t>
            </a:r>
            <a:br>
              <a:rPr lang="sr-Latn-RS" dirty="0" smtClean="0"/>
            </a:br>
            <a:r>
              <a:rPr lang="sr-Latn-RS" dirty="0" smtClean="0"/>
              <a:t>therapy</a:t>
            </a:r>
            <a:endParaRPr lang="en-US" dirty="0"/>
          </a:p>
        </p:txBody>
      </p:sp>
      <p:sp>
        <p:nvSpPr>
          <p:cNvPr id="3" name="Content Placeholder 2"/>
          <p:cNvSpPr>
            <a:spLocks noGrp="1"/>
          </p:cNvSpPr>
          <p:nvPr>
            <p:ph idx="1"/>
          </p:nvPr>
        </p:nvSpPr>
        <p:spPr/>
        <p:txBody>
          <a:bodyPr/>
          <a:lstStyle/>
          <a:p>
            <a:r>
              <a:rPr lang="sr-Latn-RS" dirty="0" smtClean="0"/>
              <a:t>Medical therapy: </a:t>
            </a:r>
          </a:p>
          <a:p>
            <a:pPr lvl="1"/>
            <a:r>
              <a:rPr lang="en-US" dirty="0" err="1" smtClean="0"/>
              <a:t>Neurohumoral</a:t>
            </a:r>
            <a:r>
              <a:rPr lang="en-US" dirty="0" smtClean="0"/>
              <a:t> </a:t>
            </a:r>
            <a:r>
              <a:rPr lang="en-US" dirty="0"/>
              <a:t>antagonists for the prevention of disease </a:t>
            </a:r>
            <a:r>
              <a:rPr lang="en-US" dirty="0" smtClean="0"/>
              <a:t>progression</a:t>
            </a:r>
            <a:endParaRPr lang="sr-Latn-RS" dirty="0" smtClean="0"/>
          </a:p>
          <a:p>
            <a:pPr lvl="1"/>
            <a:r>
              <a:rPr lang="en-US" dirty="0" smtClean="0"/>
              <a:t>Diuretics </a:t>
            </a:r>
            <a:r>
              <a:rPr lang="en-US" dirty="0"/>
              <a:t>to maintain normal fluid balance in the body</a:t>
            </a:r>
          </a:p>
          <a:p>
            <a:endParaRPr lang="sr-Latn-RS" dirty="0" smtClean="0"/>
          </a:p>
          <a:p>
            <a:r>
              <a:rPr lang="sr-Latn-RS" dirty="0" smtClean="0"/>
              <a:t>Mechanical support systems</a:t>
            </a:r>
            <a:endParaRPr lang="en-US" dirty="0"/>
          </a:p>
          <a:p>
            <a:endParaRPr lang="sr-Latn-RS" dirty="0" smtClean="0"/>
          </a:p>
          <a:p>
            <a:r>
              <a:rPr lang="en-US" dirty="0" smtClean="0"/>
              <a:t>Surgical </a:t>
            </a:r>
            <a:r>
              <a:rPr lang="en-US" dirty="0"/>
              <a:t>reconstruction of the chamber</a:t>
            </a:r>
          </a:p>
        </p:txBody>
      </p:sp>
    </p:spTree>
    <p:extLst>
      <p:ext uri="{BB962C8B-B14F-4D97-AF65-F5344CB8AC3E}">
        <p14:creationId xmlns:p14="http://schemas.microsoft.com/office/powerpoint/2010/main" val="1748780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cs typeface="Times New Roman" panose="02020603050405020304" pitchFamily="18" charset="0"/>
              </a:rPr>
              <a:t>HYPERTROPhIC CARDIOMYOPATHY</a:t>
            </a:r>
            <a:endParaRPr lang="en-US" sz="3600" dirty="0"/>
          </a:p>
        </p:txBody>
      </p:sp>
      <p:sp>
        <p:nvSpPr>
          <p:cNvPr id="3" name="Content Placeholder 2"/>
          <p:cNvSpPr>
            <a:spLocks noGrp="1"/>
          </p:cNvSpPr>
          <p:nvPr>
            <p:ph idx="1"/>
          </p:nvPr>
        </p:nvSpPr>
        <p:spPr>
          <a:xfrm>
            <a:off x="228600" y="1752601"/>
            <a:ext cx="4572000" cy="4419600"/>
          </a:xfrm>
        </p:spPr>
        <p:txBody>
          <a:bodyPr>
            <a:normAutofit/>
          </a:bodyPr>
          <a:lstStyle/>
          <a:p>
            <a:pPr lvl="1"/>
            <a:endParaRPr lang="sr-Latn-RS" altLang="en-US" dirty="0" smtClean="0">
              <a:solidFill>
                <a:schemeClr val="tx1"/>
              </a:solidFill>
              <a:latin typeface="Times New Roman" panose="02020603050405020304" pitchFamily="18" charset="0"/>
              <a:cs typeface="Times New Roman" panose="02020603050405020304" pitchFamily="18" charset="0"/>
            </a:endParaRPr>
          </a:p>
          <a:p>
            <a:pPr lvl="1"/>
            <a:r>
              <a:rPr lang="sr-Latn-RS" altLang="en-US" dirty="0" smtClean="0">
                <a:latin typeface="Times New Roman" panose="02020603050405020304" pitchFamily="18" charset="0"/>
                <a:cs typeface="Times New Roman" panose="02020603050405020304" pitchFamily="18" charset="0"/>
              </a:rPr>
              <a:t>Asymetric LV hypetrophic walls</a:t>
            </a:r>
          </a:p>
          <a:p>
            <a:pPr lvl="1"/>
            <a:r>
              <a:rPr lang="en-US" altLang="en-US" dirty="0" smtClean="0">
                <a:latin typeface="Times New Roman" panose="02020603050405020304" pitchFamily="18" charset="0"/>
                <a:cs typeface="Times New Roman" panose="02020603050405020304" pitchFamily="18" charset="0"/>
              </a:rPr>
              <a:t>without </a:t>
            </a:r>
            <a:r>
              <a:rPr lang="en-US" altLang="en-US" dirty="0">
                <a:latin typeface="Times New Roman" panose="02020603050405020304" pitchFamily="18" charset="0"/>
                <a:cs typeface="Times New Roman" panose="02020603050405020304" pitchFamily="18" charset="0"/>
              </a:rPr>
              <a:t>dilatation of the cavity</a:t>
            </a:r>
          </a:p>
          <a:p>
            <a:pPr lvl="1"/>
            <a:r>
              <a:rPr lang="en-US" altLang="en-US" dirty="0" err="1">
                <a:latin typeface="Times New Roman" panose="02020603050405020304" pitchFamily="18" charset="0"/>
                <a:cs typeface="Times New Roman" panose="02020603050405020304" pitchFamily="18" charset="0"/>
              </a:rPr>
              <a:t>hyperdynamic</a:t>
            </a:r>
            <a:r>
              <a:rPr lang="en-US" altLang="en-US" dirty="0">
                <a:latin typeface="Times New Roman" panose="02020603050405020304" pitchFamily="18" charset="0"/>
                <a:cs typeface="Times New Roman" panose="02020603050405020304" pitchFamily="18" charset="0"/>
              </a:rPr>
              <a:t> movements of the LV walls</a:t>
            </a:r>
          </a:p>
          <a:p>
            <a:pPr lvl="1"/>
            <a:r>
              <a:rPr lang="en-US" altLang="en-US" dirty="0">
                <a:latin typeface="Times New Roman" panose="02020603050405020304" pitchFamily="18" charset="0"/>
                <a:cs typeface="Times New Roman" panose="02020603050405020304" pitchFamily="18" charset="0"/>
              </a:rPr>
              <a:t>No other cardiac or systemic diseases</a:t>
            </a:r>
          </a:p>
          <a:p>
            <a:pPr marL="274320" lvl="1" indent="0">
              <a:buNone/>
            </a:pPr>
            <a:r>
              <a:rPr lang="en-US" altLang="en-US" dirty="0">
                <a:latin typeface="Times New Roman" panose="02020603050405020304" pitchFamily="18" charset="0"/>
                <a:cs typeface="Times New Roman" panose="02020603050405020304" pitchFamily="18" charset="0"/>
              </a:rPr>
              <a:t>(hypertension or aortic stenosis) responsible for LV hypertrophy,</a:t>
            </a:r>
          </a:p>
          <a:p>
            <a:pPr lvl="1"/>
            <a:r>
              <a:rPr lang="en-US" altLang="en-US" dirty="0">
                <a:latin typeface="Times New Roman" panose="02020603050405020304" pitchFamily="18" charset="0"/>
                <a:cs typeface="Times New Roman" panose="02020603050405020304" pitchFamily="18" charset="0"/>
              </a:rPr>
              <a:t>regardless of whether there is an obstruction in the LV outflow tract or not</a:t>
            </a:r>
            <a:r>
              <a:rPr lang="en-US" altLang="en-US" dirty="0" smtClean="0">
                <a:latin typeface="Times New Roman" panose="02020603050405020304" pitchFamily="18" charset="0"/>
                <a:cs typeface="Times New Roman" panose="02020603050405020304" pitchFamily="18" charset="0"/>
              </a:rPr>
              <a:t>.</a:t>
            </a:r>
            <a:endParaRPr lang="sr-Latn-RS" altLang="en-US" dirty="0" smtClean="0">
              <a:latin typeface="Times New Roman" panose="02020603050405020304" pitchFamily="18" charset="0"/>
              <a:cs typeface="Times New Roman" panose="02020603050405020304" pitchFamily="18" charset="0"/>
            </a:endParaRPr>
          </a:p>
          <a:p>
            <a:pPr lvl="1"/>
            <a:endParaRPr lang="sr-Cyrl-CS" altLang="en-US" dirty="0">
              <a:solidFill>
                <a:schemeClr val="tx1"/>
              </a:solidFill>
              <a:latin typeface="Times New Roman" panose="02020603050405020304" pitchFamily="18" charset="0"/>
              <a:cs typeface="Times New Roman" panose="02020603050405020304" pitchFamily="18" charset="0"/>
            </a:endParaRPr>
          </a:p>
        </p:txBody>
      </p:sp>
      <p:pic>
        <p:nvPicPr>
          <p:cNvPr id="4" name="Content Placeholder 3"/>
          <p:cNvPicPr>
            <a:picLocks noChangeAspect="1"/>
          </p:cNvPicPr>
          <p:nvPr/>
        </p:nvPicPr>
        <p:blipFill rotWithShape="1">
          <a:blip r:embed="rId3">
            <a:duotone>
              <a:schemeClr val="accent3">
                <a:shade val="45000"/>
                <a:satMod val="135000"/>
              </a:schemeClr>
              <a:prstClr val="white"/>
            </a:duotone>
          </a:blip>
          <a:srcRect l="60478" t="20440" r="26065" b="47945"/>
          <a:stretch/>
        </p:blipFill>
        <p:spPr>
          <a:xfrm>
            <a:off x="4876799" y="2362200"/>
            <a:ext cx="3113825" cy="4114800"/>
          </a:xfrm>
          <a:prstGeom prst="rect">
            <a:avLst/>
          </a:prstGeom>
          <a:ln>
            <a:noFill/>
          </a:ln>
        </p:spPr>
      </p:pic>
      <p:pic>
        <p:nvPicPr>
          <p:cNvPr id="8" name="Picture 7"/>
          <p:cNvPicPr>
            <a:picLocks noChangeAspect="1"/>
          </p:cNvPicPr>
          <p:nvPr/>
        </p:nvPicPr>
        <p:blipFill rotWithShape="1">
          <a:blip r:embed="rId4">
            <a:duotone>
              <a:schemeClr val="accent3">
                <a:shade val="45000"/>
                <a:satMod val="135000"/>
              </a:schemeClr>
              <a:prstClr val="white"/>
            </a:duotone>
          </a:blip>
          <a:srcRect l="66326" t="71881" r="26562" b="12500"/>
          <a:stretch/>
        </p:blipFill>
        <p:spPr>
          <a:xfrm>
            <a:off x="6172200" y="4419600"/>
            <a:ext cx="1628503" cy="2011680"/>
          </a:xfrm>
          <a:prstGeom prst="rect">
            <a:avLst/>
          </a:prstGeom>
        </p:spPr>
      </p:pic>
    </p:spTree>
    <p:custDataLst>
      <p:tags r:id="rId1"/>
    </p:custDataLst>
    <p:extLst>
      <p:ext uri="{BB962C8B-B14F-4D97-AF65-F5344CB8AC3E}">
        <p14:creationId xmlns:p14="http://schemas.microsoft.com/office/powerpoint/2010/main" val="2046507071"/>
      </p:ext>
    </p:extLst>
  </p:cSld>
  <p:clrMapOvr>
    <a:masterClrMapping/>
  </p:clrMapOvr>
  <mc:AlternateContent xmlns:mc="http://schemas.openxmlformats.org/markup-compatibility/2006" xmlns:p14="http://schemas.microsoft.com/office/powerpoint/2010/main">
    <mc:Choice Requires="p14">
      <p:transition spd="slow" p14:dur="2000" advTm="54975"/>
    </mc:Choice>
    <mc:Fallback xmlns="">
      <p:transition spd="slow" advTm="5497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72400" cy="1219200"/>
          </a:xfrm>
        </p:spPr>
        <p:txBody>
          <a:bodyPr>
            <a:normAutofit/>
          </a:bodyPr>
          <a:lstStyle/>
          <a:p>
            <a:r>
              <a:rPr lang="sr-Latn-RS" sz="3600" dirty="0">
                <a:cs typeface="Times New Roman" panose="02020603050405020304" pitchFamily="18" charset="0"/>
              </a:rPr>
              <a:t>HYPERTROPhIC </a:t>
            </a:r>
            <a:r>
              <a:rPr lang="sr-Latn-RS" sz="3600" dirty="0" smtClean="0">
                <a:cs typeface="Times New Roman" panose="02020603050405020304" pitchFamily="18" charset="0"/>
              </a:rPr>
              <a:t>CARDIOMYOPATHY</a:t>
            </a:r>
            <a:br>
              <a:rPr lang="sr-Latn-RS" sz="3600" dirty="0" smtClean="0">
                <a:cs typeface="Times New Roman" panose="02020603050405020304" pitchFamily="18" charset="0"/>
              </a:rPr>
            </a:br>
            <a:r>
              <a:rPr lang="sr-Latn-RS" sz="3600" dirty="0" smtClean="0"/>
              <a:t>criteria</a:t>
            </a:r>
            <a:endParaRPr lang="en-US" sz="3600" dirty="0"/>
          </a:p>
        </p:txBody>
      </p:sp>
      <p:sp>
        <p:nvSpPr>
          <p:cNvPr id="3" name="Content Placeholder 2"/>
          <p:cNvSpPr>
            <a:spLocks noGrp="1"/>
          </p:cNvSpPr>
          <p:nvPr>
            <p:ph idx="1"/>
          </p:nvPr>
        </p:nvSpPr>
        <p:spPr>
          <a:xfrm>
            <a:off x="533400" y="914400"/>
            <a:ext cx="7772400" cy="1307592"/>
          </a:xfrm>
        </p:spPr>
        <p:txBody>
          <a:bodyPr>
            <a:normAutofit fontScale="92500" lnSpcReduction="20000"/>
          </a:bodyPr>
          <a:lstStyle/>
          <a:p>
            <a:endParaRPr lang="sr-Latn-RS" dirty="0" smtClean="0"/>
          </a:p>
          <a:p>
            <a:r>
              <a:rPr lang="en-US" dirty="0" smtClean="0"/>
              <a:t>ASYMMETRIC </a:t>
            </a:r>
            <a:r>
              <a:rPr lang="en-US" dirty="0"/>
              <a:t>THICKNESS OF THE LEFT VENTRICULAR WALL (SEPTUM) </a:t>
            </a:r>
            <a:r>
              <a:rPr lang="en-US" dirty="0" smtClean="0"/>
              <a:t>≥15 MM</a:t>
            </a:r>
            <a:endParaRPr lang="sr-Latn-RS" dirty="0" smtClean="0"/>
          </a:p>
          <a:p>
            <a:r>
              <a:rPr lang="en-US" dirty="0" smtClean="0"/>
              <a:t>PRESENCE </a:t>
            </a:r>
            <a:r>
              <a:rPr lang="en-US" dirty="0"/>
              <a:t>of mutant genes.6,17,19,63–65</a:t>
            </a:r>
          </a:p>
        </p:txBody>
      </p:sp>
      <p:pic>
        <p:nvPicPr>
          <p:cNvPr id="5" name="Picture 4" descr="fig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400550" y="2819400"/>
            <a:ext cx="4248150" cy="345598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3" descr="08ddbcf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33400" y="2590800"/>
            <a:ext cx="3394075" cy="41148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735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Morphological and functional traits used to describe cardyomopathy phemotypes</a:t>
            </a:r>
            <a:endParaRPr lang="en-US" sz="3600" dirty="0"/>
          </a:p>
        </p:txBody>
      </p:sp>
      <p:pic>
        <p:nvPicPr>
          <p:cNvPr id="4" name="Content Placeholder 3"/>
          <p:cNvPicPr>
            <a:picLocks noGrp="1" noChangeAspect="1"/>
          </p:cNvPicPr>
          <p:nvPr>
            <p:ph idx="1"/>
          </p:nvPr>
        </p:nvPicPr>
        <p:blipFill rotWithShape="1">
          <a:blip r:embed="rId2"/>
          <a:srcRect l="274" t="23480" r="50414" b="45141"/>
          <a:stretch/>
        </p:blipFill>
        <p:spPr>
          <a:xfrm>
            <a:off x="685800" y="2895600"/>
            <a:ext cx="7664116" cy="27432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637114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TYPES of hypertrophy</a:t>
            </a:r>
            <a:endParaRPr lang="en-US" dirty="0"/>
          </a:p>
        </p:txBody>
      </p:sp>
      <p:pic>
        <p:nvPicPr>
          <p:cNvPr id="4" name="Picture 4" descr="hfig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43425" y="2743200"/>
            <a:ext cx="4219575" cy="3173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336139-348503-3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81000" y="2437254"/>
            <a:ext cx="4038600" cy="347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206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cs typeface="Times New Roman" panose="02020603050405020304" pitchFamily="18" charset="0"/>
              </a:rPr>
              <a:t>HYPERTROPhIC </a:t>
            </a:r>
            <a:r>
              <a:rPr lang="sr-Latn-RS" sz="3600" dirty="0" smtClean="0">
                <a:cs typeface="Times New Roman" panose="02020603050405020304" pitchFamily="18" charset="0"/>
              </a:rPr>
              <a:t>CARDIOMYOPATHY</a:t>
            </a:r>
            <a:br>
              <a:rPr lang="sr-Latn-RS" sz="3600" dirty="0" smtClean="0">
                <a:cs typeface="Times New Roman" panose="02020603050405020304" pitchFamily="18" charset="0"/>
              </a:rPr>
            </a:br>
            <a:r>
              <a:rPr lang="sr-Latn-RS" sz="3000" dirty="0" smtClean="0">
                <a:cs typeface="Times New Roman" panose="02020603050405020304" pitchFamily="18" charset="0"/>
              </a:rPr>
              <a:t>etiology</a:t>
            </a:r>
            <a:endParaRPr lang="en-US" sz="3000" dirty="0"/>
          </a:p>
        </p:txBody>
      </p:sp>
      <p:pic>
        <p:nvPicPr>
          <p:cNvPr id="4" name="Picture 1" descr="ESC_2014_Hypertrophic_Cardiomyopathy0006.jpg"/>
          <p:cNvPicPr>
            <a:picLocks noGrp="1" noChangeAspect="1"/>
          </p:cNvPicPr>
          <p:nvPr>
            <p:ph idx="1"/>
          </p:nvPr>
        </p:nvPicPr>
        <p:blipFill rotWithShape="1">
          <a:blip r:embed="rId2">
            <a:extLst>
              <a:ext uri="{28A0092B-C50C-407E-A947-70E740481C1C}">
                <a14:useLocalDpi xmlns:a14="http://schemas.microsoft.com/office/drawing/2010/main" val="0"/>
              </a:ext>
            </a:extLst>
          </a:blip>
          <a:srcRect l="3417" t="17242" r="4829" b="9405"/>
          <a:stretch/>
        </p:blipFill>
        <p:spPr bwMode="auto">
          <a:xfrm>
            <a:off x="685800" y="1981200"/>
            <a:ext cx="7620000" cy="45720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4872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l" rtl="0">
              <a:lnSpc>
                <a:spcPct val="90000"/>
              </a:lnSpc>
              <a:spcBef>
                <a:spcPct val="0"/>
              </a:spcBef>
            </a:pPr>
            <a:r>
              <a:rPr lang="en-US" altLang="en-US" sz="3600" b="1" dirty="0" smtClean="0">
                <a:latin typeface="+mj-lt"/>
                <a:cs typeface="Times New Roman" panose="02020603050405020304" pitchFamily="18" charset="0"/>
              </a:rPr>
              <a:t>DIASTOLIC HEART FAILURE </a:t>
            </a:r>
            <a:r>
              <a:rPr lang="sr-Cyrl-RS" altLang="en-US" sz="3600" dirty="0" smtClean="0">
                <a:latin typeface="+mj-lt"/>
                <a:cs typeface="Times New Roman" panose="02020603050405020304" pitchFamily="18" charset="0"/>
              </a:rPr>
              <a:t/>
            </a:r>
            <a:br>
              <a:rPr lang="sr-Cyrl-RS" altLang="en-US" sz="3600" dirty="0" smtClean="0">
                <a:latin typeface="+mj-lt"/>
                <a:cs typeface="Times New Roman" panose="02020603050405020304" pitchFamily="18" charset="0"/>
              </a:rPr>
            </a:br>
            <a:endParaRPr lang="en-US" sz="3600" dirty="0">
              <a:latin typeface="+mj-lt"/>
            </a:endParaRPr>
          </a:p>
        </p:txBody>
      </p:sp>
      <p:sp>
        <p:nvSpPr>
          <p:cNvPr id="3" name="Content Placeholder 2"/>
          <p:cNvSpPr>
            <a:spLocks noGrp="1"/>
          </p:cNvSpPr>
          <p:nvPr>
            <p:ph idx="1"/>
          </p:nvPr>
        </p:nvSpPr>
        <p:spPr/>
        <p:txBody>
          <a:bodyPr/>
          <a:lstStyle/>
          <a:p>
            <a:r>
              <a:rPr lang="en-US" dirty="0"/>
              <a:t>relaxation disorder, preserved contractility</a:t>
            </a:r>
          </a:p>
          <a:p>
            <a:r>
              <a:rPr lang="en-US" dirty="0"/>
              <a:t>reduced ventricular filling</a:t>
            </a:r>
          </a:p>
          <a:p>
            <a:r>
              <a:rPr lang="en-US" dirty="0"/>
              <a:t>reduction of stroke and cardiac output</a:t>
            </a:r>
          </a:p>
          <a:p>
            <a:r>
              <a:rPr lang="en-US" dirty="0"/>
              <a:t>elevated diastolic pressure</a:t>
            </a:r>
          </a:p>
        </p:txBody>
      </p:sp>
    </p:spTree>
    <p:extLst>
      <p:ext uri="{BB962C8B-B14F-4D97-AF65-F5344CB8AC3E}">
        <p14:creationId xmlns:p14="http://schemas.microsoft.com/office/powerpoint/2010/main" val="38251419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is necessary to distinguish</a:t>
            </a:r>
          </a:p>
        </p:txBody>
      </p:sp>
      <p:sp>
        <p:nvSpPr>
          <p:cNvPr id="3" name="Content Placeholder 2"/>
          <p:cNvSpPr>
            <a:spLocks noGrp="1"/>
          </p:cNvSpPr>
          <p:nvPr>
            <p:ph idx="1"/>
          </p:nvPr>
        </p:nvSpPr>
        <p:spPr/>
        <p:txBody>
          <a:bodyPr>
            <a:normAutofit fontScale="85000" lnSpcReduction="20000"/>
          </a:bodyPr>
          <a:lstStyle/>
          <a:p>
            <a:r>
              <a:rPr lang="en-US" b="1" dirty="0" smtClean="0"/>
              <a:t>OBSTRUCTIVE </a:t>
            </a:r>
            <a:r>
              <a:rPr lang="sr-Latn-RS" b="1" dirty="0" smtClean="0"/>
              <a:t>HCM vs. </a:t>
            </a:r>
            <a:r>
              <a:rPr lang="en-US" b="1" dirty="0" smtClean="0"/>
              <a:t>NON-OBSTRUCTIVE HCM</a:t>
            </a:r>
            <a:endParaRPr lang="sr-Latn-RS" dirty="0" smtClean="0"/>
          </a:p>
          <a:p>
            <a:pPr marL="0" indent="0">
              <a:buNone/>
            </a:pPr>
            <a:r>
              <a:rPr lang="en-US" b="1" dirty="0" smtClean="0"/>
              <a:t>(</a:t>
            </a:r>
            <a:r>
              <a:rPr lang="en-US" b="1" dirty="0"/>
              <a:t>based on the presence or absence of a gradient in the LV outflow tract, AT REST OR IN CONDITIONS OF PROVOCATION)</a:t>
            </a:r>
          </a:p>
          <a:p>
            <a:pPr marL="0" indent="0">
              <a:buNone/>
            </a:pPr>
            <a:endParaRPr lang="en-US" dirty="0"/>
          </a:p>
          <a:p>
            <a:r>
              <a:rPr lang="en-US" dirty="0"/>
              <a:t>A gradient in the LV outflow tract is responsible for a LOUD, APICAL SYSTOLE EJECTION MURT (HYPERTROPHY OF THE BASAL SEGMENT OF THE VENTRICULAR SEPTEM and a small outflow tract)</a:t>
            </a:r>
          </a:p>
          <a:p>
            <a:endParaRPr lang="en-US" dirty="0"/>
          </a:p>
          <a:p>
            <a:r>
              <a:rPr lang="en-US" dirty="0"/>
              <a:t>Obstruction can be SUBAORTIC OR MID-CAVITY. </a:t>
            </a:r>
            <a:r>
              <a:rPr lang="en-US" dirty="0" err="1"/>
              <a:t>Subaortic</a:t>
            </a:r>
            <a:r>
              <a:rPr lang="en-US" dirty="0"/>
              <a:t> obstruction causes SAM of the anterior cusp of the mitral valve and </a:t>
            </a:r>
            <a:r>
              <a:rPr lang="en-US" dirty="0" err="1"/>
              <a:t>midsystolic</a:t>
            </a:r>
            <a:r>
              <a:rPr lang="en-US" dirty="0"/>
              <a:t> contact with the ventricular </a:t>
            </a:r>
            <a:r>
              <a:rPr lang="en-US" dirty="0" smtClean="0"/>
              <a:t>septum</a:t>
            </a:r>
            <a:endParaRPr lang="sr-Latn-RS" dirty="0" smtClean="0"/>
          </a:p>
          <a:p>
            <a:r>
              <a:rPr lang="en-US" dirty="0"/>
              <a:t>Obstruction in the LV outflow tract is an independent predictor of disease progression </a:t>
            </a:r>
            <a:r>
              <a:rPr lang="en-US" dirty="0" smtClean="0"/>
              <a:t>heart </a:t>
            </a:r>
            <a:r>
              <a:rPr lang="en-US" dirty="0"/>
              <a:t>failure and </a:t>
            </a:r>
            <a:r>
              <a:rPr lang="sr-Latn-RS" dirty="0" smtClean="0"/>
              <a:t>fatal event</a:t>
            </a:r>
            <a:r>
              <a:rPr lang="en-US" dirty="0" smtClean="0"/>
              <a:t>.</a:t>
            </a:r>
            <a:endParaRPr lang="en-US" dirty="0"/>
          </a:p>
          <a:p>
            <a:r>
              <a:rPr lang="en-US" dirty="0"/>
              <a:t>An outflow tract gradient of 30 mm Hg is considered to be the cutoff for predicting more severe complications of HCM</a:t>
            </a:r>
          </a:p>
          <a:p>
            <a:endParaRPr lang="en-US" dirty="0"/>
          </a:p>
        </p:txBody>
      </p:sp>
    </p:spTree>
    <p:extLst>
      <p:ext uri="{BB962C8B-B14F-4D97-AF65-F5344CB8AC3E}">
        <p14:creationId xmlns:p14="http://schemas.microsoft.com/office/powerpoint/2010/main" val="981427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Systolic anterior movement (SAM)</a:t>
            </a:r>
            <a:endParaRPr lang="en-US" dirty="0"/>
          </a:p>
        </p:txBody>
      </p:sp>
      <p:sp>
        <p:nvSpPr>
          <p:cNvPr id="3" name="Content Placeholder 2"/>
          <p:cNvSpPr>
            <a:spLocks noGrp="1"/>
          </p:cNvSpPr>
          <p:nvPr>
            <p:ph idx="1"/>
          </p:nvPr>
        </p:nvSpPr>
        <p:spPr/>
        <p:txBody>
          <a:bodyPr/>
          <a:lstStyle/>
          <a:p>
            <a:r>
              <a:rPr lang="sr-Latn-RS" dirty="0"/>
              <a:t>C</a:t>
            </a:r>
            <a:r>
              <a:rPr lang="en-US" dirty="0" smtClean="0"/>
              <a:t>an </a:t>
            </a:r>
            <a:r>
              <a:rPr lang="en-US" dirty="0"/>
              <a:t>be a consequence of the effect of some drugs or the VENTURI PHENOMENON.</a:t>
            </a:r>
          </a:p>
          <a:p>
            <a:r>
              <a:rPr lang="en-US" dirty="0"/>
              <a:t>In addition to SUBAORTIC OBSTRUCTION, MITRAL REGURGITATION (directed posteriorly towards the left atrium) is associated.</a:t>
            </a:r>
          </a:p>
          <a:p>
            <a:r>
              <a:rPr lang="en-US" dirty="0"/>
              <a:t> (central jet MR or multiple indicates the existence of changes in the mitral cusps themselves)</a:t>
            </a:r>
          </a:p>
        </p:txBody>
      </p:sp>
    </p:spTree>
    <p:extLst>
      <p:ext uri="{BB962C8B-B14F-4D97-AF65-F5344CB8AC3E}">
        <p14:creationId xmlns:p14="http://schemas.microsoft.com/office/powerpoint/2010/main" val="34986755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Consequence of chronic increase gradient in outflow LV</a:t>
            </a:r>
            <a:endParaRPr lang="en-US" dirty="0"/>
          </a:p>
        </p:txBody>
      </p:sp>
      <p:sp>
        <p:nvSpPr>
          <p:cNvPr id="3" name="Content Placeholder 2"/>
          <p:cNvSpPr>
            <a:spLocks noGrp="1"/>
          </p:cNvSpPr>
          <p:nvPr>
            <p:ph idx="1"/>
          </p:nvPr>
        </p:nvSpPr>
        <p:spPr/>
        <p:txBody>
          <a:bodyPr/>
          <a:lstStyle/>
          <a:p>
            <a:r>
              <a:rPr lang="en-US" dirty="0"/>
              <a:t>Increase in wall stress LK</a:t>
            </a:r>
          </a:p>
          <a:p>
            <a:r>
              <a:rPr lang="en-US" dirty="0"/>
              <a:t>Myocardial ischemia</a:t>
            </a:r>
          </a:p>
          <a:p>
            <a:r>
              <a:rPr lang="en-US" dirty="0"/>
              <a:t>Cell death and fibrosis</a:t>
            </a:r>
          </a:p>
          <a:p>
            <a:r>
              <a:rPr lang="en-US" dirty="0"/>
              <a:t>Heart rhythm disorders</a:t>
            </a:r>
          </a:p>
          <a:p>
            <a:r>
              <a:rPr lang="en-US" dirty="0"/>
              <a:t>Heart failure</a:t>
            </a:r>
          </a:p>
          <a:p>
            <a:r>
              <a:rPr lang="en-US" dirty="0"/>
              <a:t>NSS</a:t>
            </a:r>
          </a:p>
        </p:txBody>
      </p:sp>
    </p:spTree>
    <p:extLst>
      <p:ext uri="{BB962C8B-B14F-4D97-AF65-F5344CB8AC3E}">
        <p14:creationId xmlns:p14="http://schemas.microsoft.com/office/powerpoint/2010/main" val="5761051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Hemodinamic groups</a:t>
            </a:r>
            <a:endParaRPr lang="en-US" dirty="0"/>
          </a:p>
        </p:txBody>
      </p:sp>
      <p:sp>
        <p:nvSpPr>
          <p:cNvPr id="3" name="Content Placeholder 2"/>
          <p:cNvSpPr>
            <a:spLocks noGrp="1"/>
          </p:cNvSpPr>
          <p:nvPr>
            <p:ph idx="1"/>
          </p:nvPr>
        </p:nvSpPr>
        <p:spPr/>
        <p:txBody>
          <a:bodyPr/>
          <a:lstStyle/>
          <a:p>
            <a:pPr>
              <a:defRPr/>
            </a:pPr>
            <a:r>
              <a:rPr lang="en-US" b="1" u="sng" dirty="0"/>
              <a:t>1)obstructive gradient</a:t>
            </a:r>
            <a:r>
              <a:rPr lang="en-US" dirty="0"/>
              <a:t> under basal (resting) conditions</a:t>
            </a:r>
            <a:r>
              <a:rPr lang="sr-Cyrl-RS" dirty="0"/>
              <a:t> </a:t>
            </a:r>
            <a:r>
              <a:rPr lang="en-US" dirty="0"/>
              <a:t>equal to or greater than 30 mm Hg (2.7 m/s by Doppler),</a:t>
            </a:r>
          </a:p>
          <a:p>
            <a:pPr>
              <a:defRPr/>
            </a:pPr>
            <a:r>
              <a:rPr lang="en-US" b="1" u="sng" dirty="0"/>
              <a:t>2) latent (</a:t>
            </a:r>
            <a:r>
              <a:rPr lang="en-US" b="1" u="sng" dirty="0" err="1"/>
              <a:t>provocable</a:t>
            </a:r>
            <a:r>
              <a:rPr lang="en-US" b="1" u="sng" dirty="0"/>
              <a:t>) obstructive—gradient</a:t>
            </a:r>
            <a:r>
              <a:rPr lang="en-US" dirty="0"/>
              <a:t> less than</a:t>
            </a:r>
          </a:p>
          <a:p>
            <a:pPr>
              <a:buNone/>
              <a:defRPr/>
            </a:pPr>
            <a:r>
              <a:rPr lang="sr-Latn-CS" dirty="0"/>
              <a:t>	</a:t>
            </a:r>
            <a:r>
              <a:rPr lang="en-US" dirty="0"/>
              <a:t>30 mm Hg under basal conditions and equal to or greater</a:t>
            </a:r>
            <a:r>
              <a:rPr lang="sr-Latn-CS" dirty="0"/>
              <a:t> </a:t>
            </a:r>
            <a:r>
              <a:rPr lang="en-US" dirty="0"/>
              <a:t>than 30 mm Hg with provocation </a:t>
            </a:r>
            <a:endParaRPr lang="sr-Latn-CS" dirty="0"/>
          </a:p>
          <a:p>
            <a:pPr>
              <a:defRPr/>
            </a:pPr>
            <a:r>
              <a:rPr lang="en-US" b="1" dirty="0"/>
              <a:t>3</a:t>
            </a:r>
            <a:r>
              <a:rPr lang="en-US" b="1" u="sng" dirty="0"/>
              <a:t>) </a:t>
            </a:r>
            <a:r>
              <a:rPr lang="en-US" b="1" u="sng" dirty="0" err="1"/>
              <a:t>nonobstructive</a:t>
            </a:r>
            <a:r>
              <a:rPr lang="en-US" b="1" u="sng" dirty="0"/>
              <a:t>—less</a:t>
            </a:r>
            <a:r>
              <a:rPr lang="sr-Latn-CS" b="1" u="sng" dirty="0"/>
              <a:t> </a:t>
            </a:r>
            <a:r>
              <a:rPr lang="en-US" b="1" u="sng" dirty="0"/>
              <a:t>than 30 mm Hg</a:t>
            </a:r>
            <a:r>
              <a:rPr lang="en-US" dirty="0"/>
              <a:t> under both basal and (</a:t>
            </a:r>
            <a:r>
              <a:rPr lang="en-US" dirty="0" err="1"/>
              <a:t>provocable</a:t>
            </a:r>
            <a:r>
              <a:rPr lang="en-US" dirty="0"/>
              <a:t>) conditions.</a:t>
            </a:r>
          </a:p>
          <a:p>
            <a:endParaRPr lang="en-US" dirty="0"/>
          </a:p>
        </p:txBody>
      </p:sp>
    </p:spTree>
    <p:extLst>
      <p:ext uri="{BB962C8B-B14F-4D97-AF65-F5344CB8AC3E}">
        <p14:creationId xmlns:p14="http://schemas.microsoft.com/office/powerpoint/2010/main" val="2773138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4400" dirty="0">
                <a:cs typeface="Times New Roman" panose="02020603050405020304" pitchFamily="18" charset="0"/>
              </a:rPr>
              <a:t>HYPERTROPhIC CARDIOMYOPATHY</a:t>
            </a:r>
            <a:r>
              <a:rPr lang="sr-Latn-RS" dirty="0" smtClean="0"/>
              <a:t/>
            </a:r>
            <a:br>
              <a:rPr lang="sr-Latn-RS" dirty="0" smtClean="0"/>
            </a:br>
            <a:r>
              <a:rPr lang="sr-Latn-RS" dirty="0" smtClean="0"/>
              <a:t>ELECTROCARDIOGRAPHY</a:t>
            </a:r>
            <a:endParaRPr lang="en-US" dirty="0"/>
          </a:p>
        </p:txBody>
      </p:sp>
      <p:pic>
        <p:nvPicPr>
          <p:cNvPr id="4" name="Content Placeholder 3" descr="889392-890068-304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2120900"/>
            <a:ext cx="7239000" cy="40513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4715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cs typeface="Times New Roman" panose="02020603050405020304" pitchFamily="18" charset="0"/>
              </a:rPr>
              <a:t>HYPERTROPhIC CARDIOMYOPATHY</a:t>
            </a:r>
            <a:br>
              <a:rPr lang="sr-Latn-RS" sz="3600" dirty="0">
                <a:cs typeface="Times New Roman" panose="02020603050405020304" pitchFamily="18" charset="0"/>
              </a:rPr>
            </a:br>
            <a:r>
              <a:rPr lang="sr-Latn-RS" sz="3000" dirty="0" smtClean="0">
                <a:cs typeface="Times New Roman" panose="02020603050405020304" pitchFamily="18" charset="0"/>
              </a:rPr>
              <a:t>general aproach to diagnosis</a:t>
            </a:r>
            <a:endParaRPr lang="en-US" sz="3000" dirty="0"/>
          </a:p>
        </p:txBody>
      </p:sp>
      <p:pic>
        <p:nvPicPr>
          <p:cNvPr id="5" name="Picture 1" descr="ESC_2014_Hypertrophic_Cardiomyopathy0007.jpg"/>
          <p:cNvPicPr>
            <a:picLocks noGrp="1" noChangeAspect="1"/>
          </p:cNvPicPr>
          <p:nvPr>
            <p:ph idx="1"/>
          </p:nvPr>
        </p:nvPicPr>
        <p:blipFill rotWithShape="1">
          <a:blip r:embed="rId2">
            <a:extLst>
              <a:ext uri="{28A0092B-C50C-407E-A947-70E740481C1C}">
                <a14:useLocalDpi xmlns:a14="http://schemas.microsoft.com/office/drawing/2010/main" val="0"/>
              </a:ext>
            </a:extLst>
          </a:blip>
          <a:srcRect l="3417" t="17242" r="3417" b="13166"/>
          <a:stretch/>
        </p:blipFill>
        <p:spPr bwMode="auto">
          <a:xfrm>
            <a:off x="494270" y="1905000"/>
            <a:ext cx="8155459" cy="45720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718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614" y="228600"/>
            <a:ext cx="8763000" cy="1609344"/>
          </a:xfrm>
        </p:spPr>
        <p:txBody>
          <a:bodyPr>
            <a:normAutofit/>
          </a:bodyPr>
          <a:lstStyle/>
          <a:p>
            <a:r>
              <a:rPr lang="sr-Latn-RS" sz="3300" dirty="0" smtClean="0"/>
              <a:t>Signs and symptoms suggestive of specific diagnosis</a:t>
            </a:r>
            <a:endParaRPr lang="en-US" sz="3300" dirty="0"/>
          </a:p>
        </p:txBody>
      </p:sp>
      <p:pic>
        <p:nvPicPr>
          <p:cNvPr id="4" name="Picture 1" descr="ESC_2014_Hypertrophic_Cardiomyopathy0008.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17242" r="4829" b="16928"/>
          <a:stretch/>
        </p:blipFill>
        <p:spPr bwMode="auto">
          <a:xfrm>
            <a:off x="381000" y="1524000"/>
            <a:ext cx="8360229" cy="45720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465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CARDIOMYOPATHY </a:t>
            </a:r>
            <a:br>
              <a:rPr lang="sr-Latn-RS" dirty="0"/>
            </a:br>
            <a:r>
              <a:rPr lang="sr-Latn-RS" dirty="0"/>
              <a:t>CLASSIFICATION</a:t>
            </a:r>
            <a:endParaRPr lang="en-US" dirty="0"/>
          </a:p>
        </p:txBody>
      </p:sp>
      <p:sp>
        <p:nvSpPr>
          <p:cNvPr id="3" name="Content Placeholder 2"/>
          <p:cNvSpPr>
            <a:spLocks noGrp="1"/>
          </p:cNvSpPr>
          <p:nvPr>
            <p:ph idx="1"/>
          </p:nvPr>
        </p:nvSpPr>
        <p:spPr/>
        <p:txBody>
          <a:bodyPr/>
          <a:lstStyle/>
          <a:p>
            <a:endParaRPr lang="sr-Latn-RS" dirty="0" smtClean="0"/>
          </a:p>
          <a:p>
            <a:r>
              <a:rPr lang="sr-Latn-RS" dirty="0" smtClean="0"/>
              <a:t>PRIMARY</a:t>
            </a:r>
          </a:p>
          <a:p>
            <a:endParaRPr lang="sr-Latn-RS" dirty="0"/>
          </a:p>
          <a:p>
            <a:endParaRPr lang="sr-Latn-RS" dirty="0" smtClean="0"/>
          </a:p>
          <a:p>
            <a:r>
              <a:rPr lang="sr-Latn-RS" dirty="0" smtClean="0"/>
              <a:t>SECUNDARY</a:t>
            </a:r>
            <a:endParaRPr lang="en-US" dirty="0"/>
          </a:p>
        </p:txBody>
      </p:sp>
    </p:spTree>
    <p:extLst>
      <p:ext uri="{BB962C8B-B14F-4D97-AF65-F5344CB8AC3E}">
        <p14:creationId xmlns:p14="http://schemas.microsoft.com/office/powerpoint/2010/main" val="8882085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ESC_2014_Hypertrophic_Cardiomyopathy0009.jpg"/>
          <p:cNvPicPr>
            <a:picLocks noGrp="1" noChangeAspect="1"/>
          </p:cNvPicPr>
          <p:nvPr>
            <p:ph idx="1"/>
          </p:nvPr>
        </p:nvPicPr>
        <p:blipFill rotWithShape="1">
          <a:blip r:embed="rId2">
            <a:extLst>
              <a:ext uri="{28A0092B-C50C-407E-A947-70E740481C1C}">
                <a14:useLocalDpi xmlns:a14="http://schemas.microsoft.com/office/drawing/2010/main" val="0"/>
              </a:ext>
            </a:extLst>
          </a:blip>
          <a:srcRect l="5004" t="16667" r="4934" b="13333"/>
          <a:stretch/>
        </p:blipFill>
        <p:spPr bwMode="auto">
          <a:xfrm>
            <a:off x="381000" y="1600200"/>
            <a:ext cx="8305800" cy="45720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179614" y="228600"/>
            <a:ext cx="8763000" cy="1609344"/>
          </a:xfrm>
        </p:spPr>
        <p:txBody>
          <a:bodyPr>
            <a:normAutofit/>
          </a:bodyPr>
          <a:lstStyle/>
          <a:p>
            <a:r>
              <a:rPr lang="sr-Latn-RS" sz="3300" dirty="0" smtClean="0"/>
              <a:t>Signs and symptoms suggestive of specific diagnosis</a:t>
            </a:r>
            <a:endParaRPr lang="en-US" sz="3300" dirty="0"/>
          </a:p>
        </p:txBody>
      </p:sp>
    </p:spTree>
    <p:extLst>
      <p:ext uri="{BB962C8B-B14F-4D97-AF65-F5344CB8AC3E}">
        <p14:creationId xmlns:p14="http://schemas.microsoft.com/office/powerpoint/2010/main" val="2372162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ECG abnormalities suggesting dg</a:t>
            </a:r>
            <a:endParaRPr lang="en-US" sz="3600" dirty="0"/>
          </a:p>
        </p:txBody>
      </p:sp>
      <p:pic>
        <p:nvPicPr>
          <p:cNvPr id="4" name="Picture 1" descr="ESC_2014_Hypertrophic_Cardiomyopathy0010.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17242" r="4829" b="11285"/>
          <a:stretch/>
        </p:blipFill>
        <p:spPr bwMode="auto">
          <a:xfrm>
            <a:off x="719889" y="1828800"/>
            <a:ext cx="7700211" cy="45720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2499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ECG abnormalities suggesting dg</a:t>
            </a:r>
            <a:endParaRPr lang="en-US" sz="3600" dirty="0"/>
          </a:p>
        </p:txBody>
      </p:sp>
      <p:pic>
        <p:nvPicPr>
          <p:cNvPr id="5" name="Picture 1" descr="ESC_2014_Hypertrophic_Cardiomyopathy0011.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17242" r="4829" b="15047"/>
          <a:stretch/>
        </p:blipFill>
        <p:spPr bwMode="auto">
          <a:xfrm>
            <a:off x="508000" y="1905000"/>
            <a:ext cx="7992533" cy="44958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6071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963168"/>
          </a:xfrm>
        </p:spPr>
        <p:txBody>
          <a:bodyPr/>
          <a:lstStyle/>
          <a:p>
            <a:r>
              <a:rPr lang="sr-Latn-RS" sz="3600" dirty="0" smtClean="0"/>
              <a:t>diagnostics</a:t>
            </a:r>
            <a:endParaRPr lang="en-US" sz="3600" dirty="0"/>
          </a:p>
        </p:txBody>
      </p:sp>
      <p:sp>
        <p:nvSpPr>
          <p:cNvPr id="3" name="Content Placeholder 2"/>
          <p:cNvSpPr>
            <a:spLocks noGrp="1"/>
          </p:cNvSpPr>
          <p:nvPr>
            <p:ph idx="1"/>
          </p:nvPr>
        </p:nvSpPr>
        <p:spPr>
          <a:xfrm>
            <a:off x="381000" y="1295400"/>
            <a:ext cx="8610600" cy="4800600"/>
          </a:xfrm>
        </p:spPr>
        <p:txBody>
          <a:bodyPr>
            <a:normAutofit lnSpcReduction="10000"/>
          </a:bodyPr>
          <a:lstStyle/>
          <a:p>
            <a:r>
              <a:rPr lang="sr-Latn-RS" sz="1800" b="1" dirty="0" smtClean="0"/>
              <a:t>Electrocardiography</a:t>
            </a:r>
            <a:r>
              <a:rPr lang="en-US" sz="1800" b="1" dirty="0" smtClean="0"/>
              <a:t> (hypertrophic LV, ventricular heart r</a:t>
            </a:r>
            <a:r>
              <a:rPr lang="sr-Latn-RS" sz="1800" b="1" dirty="0" smtClean="0"/>
              <a:t>hy</a:t>
            </a:r>
            <a:r>
              <a:rPr lang="en-US" sz="1800" b="1" dirty="0" err="1" smtClean="0"/>
              <a:t>thm</a:t>
            </a:r>
            <a:r>
              <a:rPr lang="en-US" sz="1800" b="1" dirty="0" smtClean="0"/>
              <a:t> </a:t>
            </a:r>
            <a:r>
              <a:rPr lang="sr-Latn-RS" sz="1800" b="1" dirty="0" smtClean="0"/>
              <a:t>disturbances</a:t>
            </a:r>
            <a:r>
              <a:rPr lang="en-US" sz="1800" b="1" dirty="0" smtClean="0"/>
              <a:t>, </a:t>
            </a:r>
            <a:r>
              <a:rPr lang="en-US" sz="1800" b="1" dirty="0" smtClean="0"/>
              <a:t>…)</a:t>
            </a:r>
            <a:endParaRPr lang="sr-Latn-RS" sz="1800" b="1" dirty="0" smtClean="0"/>
          </a:p>
          <a:p>
            <a:r>
              <a:rPr lang="sr-Latn-RS" sz="1800" b="1" dirty="0" smtClean="0"/>
              <a:t>48 hour ambulatory ECG </a:t>
            </a:r>
            <a:r>
              <a:rPr lang="sr-Latn-RS" sz="1800" dirty="0" smtClean="0"/>
              <a:t>as their initial clinical assesment</a:t>
            </a:r>
          </a:p>
          <a:p>
            <a:r>
              <a:rPr lang="sr-Latn-RS" sz="1800" b="1" dirty="0" smtClean="0"/>
              <a:t>TTE</a:t>
            </a:r>
            <a:r>
              <a:rPr lang="sr-Latn-RS" sz="1800" dirty="0" smtClean="0"/>
              <a:t> initially (diastolic LV wall thickness, PW doppler of MV, tissue doppler, ...)</a:t>
            </a:r>
          </a:p>
          <a:p>
            <a:r>
              <a:rPr lang="sr-Latn-RS" sz="1800" b="1" dirty="0" smtClean="0"/>
              <a:t>TTE with intravenous echo contrast agent </a:t>
            </a:r>
            <a:r>
              <a:rPr lang="sr-Latn-RS" sz="1800" dirty="0" smtClean="0"/>
              <a:t>(alternative to CMR imaging)</a:t>
            </a:r>
          </a:p>
          <a:p>
            <a:r>
              <a:rPr lang="sr-Latn-RS" sz="1800" b="1" dirty="0" smtClean="0"/>
              <a:t>TOE</a:t>
            </a:r>
            <a:r>
              <a:rPr lang="sr-Latn-RS" sz="1800" dirty="0" smtClean="0"/>
              <a:t> (preoperative, with LVTO when mechanism is unclear, ...)</a:t>
            </a:r>
          </a:p>
          <a:p>
            <a:r>
              <a:rPr lang="sr-Latn-RS" sz="1800" b="1" dirty="0" smtClean="0"/>
              <a:t>CMR</a:t>
            </a:r>
            <a:r>
              <a:rPr lang="sr-Latn-RS" sz="1800" dirty="0" smtClean="0"/>
              <a:t> (suspected amyloidosis, before septal alcohol ablation, ...) </a:t>
            </a:r>
          </a:p>
          <a:p>
            <a:r>
              <a:rPr lang="sr-Latn-RS" sz="1800" b="1" dirty="0" smtClean="0"/>
              <a:t>Bone scintigraphy </a:t>
            </a:r>
            <a:r>
              <a:rPr lang="sr-Latn-RS" sz="1800" dirty="0" smtClean="0"/>
              <a:t>(susp. amyloidosis)</a:t>
            </a:r>
          </a:p>
          <a:p>
            <a:r>
              <a:rPr lang="sr-Latn-RS" sz="1800" b="1" dirty="0" smtClean="0"/>
              <a:t>CT</a:t>
            </a:r>
            <a:r>
              <a:rPr lang="sr-Latn-RS" sz="1800" dirty="0" smtClean="0"/>
              <a:t> (inadequate TTE images or contraindication for CMR)</a:t>
            </a:r>
          </a:p>
          <a:p>
            <a:r>
              <a:rPr lang="sr-Latn-RS" sz="1800" b="1" dirty="0" smtClean="0"/>
              <a:t>EMB</a:t>
            </a:r>
            <a:r>
              <a:rPr lang="sr-Latn-RS" sz="1800" dirty="0" smtClean="0"/>
              <a:t> – suggestion on infiltration, inflamation or storage disesase.</a:t>
            </a:r>
          </a:p>
          <a:p>
            <a:r>
              <a:rPr lang="sr-Latn-RS" sz="1800" b="1" dirty="0"/>
              <a:t>Cardiopulmonary excersize </a:t>
            </a:r>
            <a:r>
              <a:rPr lang="sr-Latn-RS" sz="1800" b="1" dirty="0" smtClean="0"/>
              <a:t>test</a:t>
            </a:r>
          </a:p>
          <a:p>
            <a:pPr marL="182880" lvl="1">
              <a:spcBef>
                <a:spcPts val="1200"/>
              </a:spcBef>
              <a:spcAft>
                <a:spcPts val="0"/>
              </a:spcAft>
            </a:pPr>
            <a:r>
              <a:rPr lang="sr-Latn-RS" b="1" dirty="0"/>
              <a:t>Electrophysiological </a:t>
            </a:r>
            <a:r>
              <a:rPr lang="sr-Latn-RS" b="1" dirty="0" smtClean="0"/>
              <a:t>testing</a:t>
            </a:r>
          </a:p>
          <a:p>
            <a:pPr marL="182880" lvl="1">
              <a:spcBef>
                <a:spcPts val="1200"/>
              </a:spcBef>
              <a:spcAft>
                <a:spcPts val="0"/>
              </a:spcAft>
            </a:pPr>
            <a:r>
              <a:rPr lang="sr-Latn-RS" b="1" dirty="0" smtClean="0"/>
              <a:t>Cardiac catheterization</a:t>
            </a:r>
            <a:endParaRPr lang="sr-Latn-RS" dirty="0"/>
          </a:p>
        </p:txBody>
      </p:sp>
    </p:spTree>
    <p:extLst>
      <p:ext uri="{BB962C8B-B14F-4D97-AF65-F5344CB8AC3E}">
        <p14:creationId xmlns:p14="http://schemas.microsoft.com/office/powerpoint/2010/main" val="7136283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Laboratory in HCM patients</a:t>
            </a:r>
            <a:endParaRPr lang="en-US" sz="3600" dirty="0"/>
          </a:p>
        </p:txBody>
      </p:sp>
      <p:pic>
        <p:nvPicPr>
          <p:cNvPr id="4" name="Picture 1" descr="ESC_2014_Hypertrophic_Cardiomyopathy0021.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17242" r="4829" b="30094"/>
          <a:stretch/>
        </p:blipFill>
        <p:spPr bwMode="auto">
          <a:xfrm>
            <a:off x="685800" y="2093976"/>
            <a:ext cx="7663543" cy="33528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071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ESC_2014_Hypertrophic_Cardiomyopathy0022.jpg"/>
          <p:cNvPicPr>
            <a:picLocks noGrp="1" noChangeAspect="1"/>
          </p:cNvPicPr>
          <p:nvPr>
            <p:ph idx="1"/>
          </p:nvPr>
        </p:nvPicPr>
        <p:blipFill rotWithShape="1">
          <a:blip r:embed="rId2">
            <a:extLst>
              <a:ext uri="{28A0092B-C50C-407E-A947-70E740481C1C}">
                <a14:useLocalDpi xmlns:a14="http://schemas.microsoft.com/office/drawing/2010/main" val="0"/>
              </a:ext>
            </a:extLst>
          </a:blip>
          <a:srcRect l="3417" t="11599" r="6241" b="13166"/>
          <a:stretch/>
        </p:blipFill>
        <p:spPr bwMode="auto">
          <a:xfrm>
            <a:off x="685800" y="1828799"/>
            <a:ext cx="7543800" cy="471487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685800" y="484632"/>
            <a:ext cx="7772400" cy="1609344"/>
          </a:xfrm>
        </p:spPr>
        <p:txBody>
          <a:bodyPr>
            <a:normAutofit/>
          </a:bodyPr>
          <a:lstStyle/>
          <a:p>
            <a:r>
              <a:rPr lang="sr-Latn-RS" sz="3600" dirty="0" smtClean="0"/>
              <a:t>Laboratory in HCM patients</a:t>
            </a:r>
            <a:endParaRPr lang="en-US" sz="3600" dirty="0"/>
          </a:p>
        </p:txBody>
      </p:sp>
    </p:spTree>
    <p:extLst>
      <p:ext uri="{BB962C8B-B14F-4D97-AF65-F5344CB8AC3E}">
        <p14:creationId xmlns:p14="http://schemas.microsoft.com/office/powerpoint/2010/main" val="41028056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Genetic councelling</a:t>
            </a:r>
            <a:endParaRPr lang="en-US" sz="3600" dirty="0"/>
          </a:p>
        </p:txBody>
      </p:sp>
      <p:pic>
        <p:nvPicPr>
          <p:cNvPr id="4" name="Picture 1" descr="ESC_2014_Hypertrophic_Cardiomyopathy0023.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21003" r="20356" b="56426"/>
          <a:stretch/>
        </p:blipFill>
        <p:spPr bwMode="auto">
          <a:xfrm>
            <a:off x="533400" y="2743200"/>
            <a:ext cx="8077200" cy="18288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9558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Coronary angiography</a:t>
            </a:r>
            <a:endParaRPr lang="en-US" sz="3600" dirty="0"/>
          </a:p>
        </p:txBody>
      </p:sp>
      <p:pic>
        <p:nvPicPr>
          <p:cNvPr id="4" name="Picture 1" descr="ESC_2014_Hypertrophic_Cardiomyopathy0030.jpg"/>
          <p:cNvPicPr>
            <a:picLocks noGrp="1" noChangeAspect="1"/>
          </p:cNvPicPr>
          <p:nvPr>
            <p:ph idx="1"/>
          </p:nvPr>
        </p:nvPicPr>
        <p:blipFill rotWithShape="1">
          <a:blip r:embed="rId2">
            <a:extLst>
              <a:ext uri="{28A0092B-C50C-407E-A947-70E740481C1C}">
                <a14:useLocalDpi xmlns:a14="http://schemas.microsoft.com/office/drawing/2010/main" val="0"/>
              </a:ext>
            </a:extLst>
          </a:blip>
          <a:srcRect l="4829" t="21003" r="20356" b="31975"/>
          <a:stretch/>
        </p:blipFill>
        <p:spPr bwMode="auto">
          <a:xfrm>
            <a:off x="676275" y="1981200"/>
            <a:ext cx="7754112" cy="365760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V="1">
            <a:off x="2362200" y="2590800"/>
            <a:ext cx="6068187" cy="762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838200" y="2895600"/>
            <a:ext cx="3657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762000" y="3581400"/>
            <a:ext cx="36576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762000" y="3809999"/>
            <a:ext cx="3352800" cy="34442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114800" y="4953000"/>
            <a:ext cx="3657600" cy="34442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002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HCM TREAtMENT</a:t>
            </a:r>
            <a:endParaRPr lang="en-US" dirty="0"/>
          </a:p>
        </p:txBody>
      </p:sp>
      <p:sp>
        <p:nvSpPr>
          <p:cNvPr id="3" name="Content Placeholder 2"/>
          <p:cNvSpPr>
            <a:spLocks noGrp="1"/>
          </p:cNvSpPr>
          <p:nvPr>
            <p:ph idx="1"/>
          </p:nvPr>
        </p:nvSpPr>
        <p:spPr/>
        <p:txBody>
          <a:bodyPr/>
          <a:lstStyle/>
          <a:p>
            <a:r>
              <a:rPr lang="en-US" dirty="0"/>
              <a:t>The main goal of HCM treatment is to reduce the symptoms of heart failure.</a:t>
            </a:r>
          </a:p>
          <a:p>
            <a:r>
              <a:rPr lang="en-US" dirty="0"/>
              <a:t>Relieve the patient's symptoms: dyspnea, chest pain and improve functional capacity.</a:t>
            </a:r>
          </a:p>
          <a:p>
            <a:r>
              <a:rPr lang="en-US" dirty="0"/>
              <a:t>Prevent the occurrence of syncope under load conditions</a:t>
            </a:r>
          </a:p>
          <a:p>
            <a:r>
              <a:rPr lang="en-US" dirty="0"/>
              <a:t>Prevent AF</a:t>
            </a:r>
          </a:p>
        </p:txBody>
      </p:sp>
    </p:spTree>
    <p:extLst>
      <p:ext uri="{BB962C8B-B14F-4D97-AF65-F5344CB8AC3E}">
        <p14:creationId xmlns:p14="http://schemas.microsoft.com/office/powerpoint/2010/main" val="24299785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dirty="0" smtClean="0"/>
              <a:t>TREATMENT</a:t>
            </a:r>
            <a:endParaRPr lang="en-US" sz="3600" dirty="0"/>
          </a:p>
        </p:txBody>
      </p:sp>
      <p:sp>
        <p:nvSpPr>
          <p:cNvPr id="3" name="Content Placeholder 2"/>
          <p:cNvSpPr>
            <a:spLocks noGrp="1"/>
          </p:cNvSpPr>
          <p:nvPr>
            <p:ph idx="1"/>
          </p:nvPr>
        </p:nvSpPr>
        <p:spPr/>
        <p:txBody>
          <a:bodyPr>
            <a:normAutofit/>
          </a:bodyPr>
          <a:lstStyle/>
          <a:p>
            <a:r>
              <a:rPr lang="sr-Latn-RS" dirty="0" smtClean="0"/>
              <a:t>Medical</a:t>
            </a:r>
          </a:p>
          <a:p>
            <a:pPr lvl="1"/>
            <a:r>
              <a:rPr lang="sr-Latn-RS" dirty="0"/>
              <a:t>Beta bockers</a:t>
            </a:r>
          </a:p>
          <a:p>
            <a:pPr lvl="1"/>
            <a:r>
              <a:rPr lang="sr-Latn-RS" dirty="0"/>
              <a:t>Verapamil</a:t>
            </a:r>
          </a:p>
          <a:p>
            <a:pPr lvl="1"/>
            <a:r>
              <a:rPr lang="sr-Latn-RS" dirty="0"/>
              <a:t>Dizopiramid</a:t>
            </a:r>
          </a:p>
          <a:p>
            <a:pPr marL="0" indent="0">
              <a:buNone/>
            </a:pPr>
            <a:endParaRPr lang="sr-Latn-RS" dirty="0" smtClean="0"/>
          </a:p>
          <a:p>
            <a:r>
              <a:rPr lang="sr-Latn-RS" dirty="0" smtClean="0"/>
              <a:t>Cardiac </a:t>
            </a:r>
            <a:r>
              <a:rPr lang="sr-Latn-RS" dirty="0"/>
              <a:t>resynchronization </a:t>
            </a:r>
            <a:r>
              <a:rPr lang="sr-Latn-RS" dirty="0" smtClean="0"/>
              <a:t>therapy and two-chamber pacing</a:t>
            </a:r>
            <a:endParaRPr lang="sr-Latn-RS" dirty="0"/>
          </a:p>
          <a:p>
            <a:r>
              <a:rPr lang="en-US" dirty="0" smtClean="0"/>
              <a:t>S</a:t>
            </a:r>
            <a:r>
              <a:rPr lang="sr-Latn-RS" dirty="0" smtClean="0"/>
              <a:t>eptal myectomy</a:t>
            </a:r>
            <a:endParaRPr lang="sr-Latn-RS" dirty="0"/>
          </a:p>
          <a:p>
            <a:r>
              <a:rPr lang="en-US" dirty="0" smtClean="0"/>
              <a:t>S</a:t>
            </a:r>
            <a:r>
              <a:rPr lang="sr-Latn-RS" dirty="0" smtClean="0"/>
              <a:t>eptal alcohol ablation</a:t>
            </a:r>
            <a:endParaRPr lang="sr-Latn-RS" dirty="0"/>
          </a:p>
          <a:p>
            <a:r>
              <a:rPr lang="sr-Latn-RS" dirty="0" smtClean="0"/>
              <a:t>Left ventricular assit device (LVAD)</a:t>
            </a:r>
          </a:p>
          <a:p>
            <a:r>
              <a:rPr lang="sr-Latn-RS" dirty="0"/>
              <a:t>Cardiac transplantation</a:t>
            </a:r>
          </a:p>
          <a:p>
            <a:endParaRPr lang="en-US" dirty="0"/>
          </a:p>
        </p:txBody>
      </p:sp>
    </p:spTree>
    <p:extLst>
      <p:ext uri="{BB962C8B-B14F-4D97-AF65-F5344CB8AC3E}">
        <p14:creationId xmlns:p14="http://schemas.microsoft.com/office/powerpoint/2010/main" val="694133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primary </a:t>
            </a:r>
            <a:r>
              <a:rPr lang="sr-Latn-RS" dirty="0" smtClean="0"/>
              <a:t>CARDIOMYOPATHies</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632" t="24160" r="3627" b="29358"/>
          <a:stretch/>
        </p:blipFill>
        <p:spPr>
          <a:xfrm>
            <a:off x="441344" y="2590800"/>
            <a:ext cx="8261312"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074929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smtClean="0"/>
              <a:t>Comparison septal myectomy and percutaneous alcohol septal ablation</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980" t="20116" r="3922" b="17062"/>
          <a:stretch/>
        </p:blipFill>
        <p:spPr>
          <a:xfrm>
            <a:off x="76200" y="3124200"/>
            <a:ext cx="8991600" cy="2286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052934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84632"/>
            <a:ext cx="8610600" cy="1609344"/>
          </a:xfrm>
        </p:spPr>
        <p:txBody>
          <a:bodyPr>
            <a:normAutofit/>
          </a:bodyPr>
          <a:lstStyle/>
          <a:p>
            <a:r>
              <a:rPr lang="sr-Latn-RS" sz="3600" dirty="0" smtClean="0"/>
              <a:t>Risk factors for sudden cardiac death in HCM</a:t>
            </a:r>
            <a:endParaRPr lang="en-US" sz="3600"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408" r="16667" b="29476"/>
          <a:stretch/>
        </p:blipFill>
        <p:spPr>
          <a:xfrm>
            <a:off x="254000" y="2819400"/>
            <a:ext cx="8636000" cy="18288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3285166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smtClean="0"/>
              <a:t>PREVENTion of sudden cardiac death</a:t>
            </a:r>
            <a:endParaRPr lang="en-US" sz="3600" dirty="0"/>
          </a:p>
        </p:txBody>
      </p:sp>
      <p:sp>
        <p:nvSpPr>
          <p:cNvPr id="3" name="Content Placeholder 2"/>
          <p:cNvSpPr>
            <a:spLocks noGrp="1"/>
          </p:cNvSpPr>
          <p:nvPr>
            <p:ph idx="1"/>
          </p:nvPr>
        </p:nvSpPr>
        <p:spPr/>
        <p:txBody>
          <a:bodyPr/>
          <a:lstStyle/>
          <a:p>
            <a:r>
              <a:rPr lang="sr-Latn-RS" dirty="0" smtClean="0"/>
              <a:t>Avoidance of competetitive sports</a:t>
            </a:r>
          </a:p>
          <a:p>
            <a:r>
              <a:rPr lang="sr-Latn-RS" dirty="0" smtClean="0"/>
              <a:t>5-year risk of sudden cardiac arrest initially and every 1-2 year (whenever there is a change in clinical status)</a:t>
            </a:r>
          </a:p>
          <a:p>
            <a:r>
              <a:rPr lang="sr-Latn-RS" dirty="0"/>
              <a:t>ICD implantation (patients survived cardiac arrest, malignant ventricular arrhythmias, 5-year risk of SCD ≥6</a:t>
            </a:r>
            <a:r>
              <a:rPr lang="sr-Latn-RS" dirty="0" smtClean="0"/>
              <a:t>%, ...)</a:t>
            </a:r>
            <a:endParaRPr lang="sr-Latn-RS" dirty="0"/>
          </a:p>
          <a:p>
            <a:endParaRPr lang="en-US" dirty="0"/>
          </a:p>
        </p:txBody>
      </p:sp>
    </p:spTree>
    <p:extLst>
      <p:ext uri="{BB962C8B-B14F-4D97-AF65-F5344CB8AC3E}">
        <p14:creationId xmlns:p14="http://schemas.microsoft.com/office/powerpoint/2010/main" val="20568015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886968"/>
          </a:xfrm>
        </p:spPr>
        <p:txBody>
          <a:bodyPr/>
          <a:lstStyle/>
          <a:p>
            <a:r>
              <a:rPr lang="sr-Latn-RS" dirty="0" smtClean="0"/>
              <a:t>Restrictive cardiomyopathy</a:t>
            </a:r>
            <a:endParaRPr lang="en-US" dirty="0"/>
          </a:p>
        </p:txBody>
      </p:sp>
      <p:pic>
        <p:nvPicPr>
          <p:cNvPr id="4" name="Content Placeholder 3"/>
          <p:cNvPicPr>
            <a:picLocks noGrp="1" noChangeAspect="1"/>
          </p:cNvPicPr>
          <p:nvPr>
            <p:ph idx="1"/>
          </p:nvPr>
        </p:nvPicPr>
        <p:blipFill rotWithShape="1">
          <a:blip r:embed="rId2"/>
          <a:srcRect l="15086" t="32290" r="42594" b="12068"/>
          <a:stretch/>
        </p:blipFill>
        <p:spPr>
          <a:xfrm>
            <a:off x="838200" y="1219200"/>
            <a:ext cx="7315200" cy="54102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1245340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658368"/>
          </a:xfrm>
        </p:spPr>
        <p:txBody>
          <a:bodyPr>
            <a:normAutofit/>
          </a:bodyPr>
          <a:lstStyle/>
          <a:p>
            <a:pPr algn="ctr"/>
            <a:r>
              <a:rPr lang="sr-Latn-RS" sz="3600" dirty="0" smtClean="0"/>
              <a:t>spectrum of restrictive heart disease</a:t>
            </a:r>
            <a:endParaRPr lang="en-US" sz="3600" dirty="0"/>
          </a:p>
        </p:txBody>
      </p:sp>
      <p:pic>
        <p:nvPicPr>
          <p:cNvPr id="4" name="Content Placeholder 3"/>
          <p:cNvPicPr>
            <a:picLocks noGrp="1" noChangeAspect="1"/>
          </p:cNvPicPr>
          <p:nvPr>
            <p:ph idx="1"/>
          </p:nvPr>
        </p:nvPicPr>
        <p:blipFill rotWithShape="1">
          <a:blip r:embed="rId2"/>
          <a:srcRect l="46826" t="28296" r="23550" b="27963"/>
          <a:stretch/>
        </p:blipFill>
        <p:spPr>
          <a:xfrm>
            <a:off x="1281721" y="1143000"/>
            <a:ext cx="6580558" cy="546568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268462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Restrictive cardiomyopathy</a:t>
            </a:r>
            <a:br>
              <a:rPr lang="sr-Latn-RS" dirty="0" smtClean="0"/>
            </a:br>
            <a:r>
              <a:rPr lang="sr-Latn-RS" dirty="0" smtClean="0"/>
              <a:t>symptoms</a:t>
            </a:r>
            <a:endParaRPr lang="en-US" dirty="0"/>
          </a:p>
        </p:txBody>
      </p:sp>
      <p:pic>
        <p:nvPicPr>
          <p:cNvPr id="4" name="Content Placeholder 3"/>
          <p:cNvPicPr>
            <a:picLocks noGrp="1" noChangeAspect="1"/>
          </p:cNvPicPr>
          <p:nvPr>
            <p:ph idx="1"/>
          </p:nvPr>
        </p:nvPicPr>
        <p:blipFill rotWithShape="1">
          <a:blip r:embed="rId2"/>
          <a:srcRect l="20376" t="43574" r="46826" b="16928"/>
          <a:stretch/>
        </p:blipFill>
        <p:spPr>
          <a:xfrm>
            <a:off x="1219200" y="2286000"/>
            <a:ext cx="6477000" cy="4387645"/>
          </a:xfrm>
          <a:prstGeom prst="rect">
            <a:avLst/>
          </a:prstGeom>
        </p:spPr>
      </p:pic>
    </p:spTree>
    <p:extLst>
      <p:ext uri="{BB962C8B-B14F-4D97-AF65-F5344CB8AC3E}">
        <p14:creationId xmlns:p14="http://schemas.microsoft.com/office/powerpoint/2010/main" val="12730773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Findings</a:t>
            </a:r>
            <a:endParaRPr lang="en-US" dirty="0"/>
          </a:p>
        </p:txBody>
      </p:sp>
      <p:sp>
        <p:nvSpPr>
          <p:cNvPr id="3" name="Content Placeholder 2"/>
          <p:cNvSpPr>
            <a:spLocks noGrp="1"/>
          </p:cNvSpPr>
          <p:nvPr>
            <p:ph idx="1"/>
          </p:nvPr>
        </p:nvSpPr>
        <p:spPr/>
        <p:txBody>
          <a:bodyPr/>
          <a:lstStyle/>
          <a:p>
            <a:r>
              <a:rPr lang="sr-Latn-RS" dirty="0" smtClean="0"/>
              <a:t>Weak peripheral pulse</a:t>
            </a:r>
          </a:p>
          <a:p>
            <a:r>
              <a:rPr lang="sr-Latn-RS" dirty="0" smtClean="0"/>
              <a:t>Blood pressure low</a:t>
            </a:r>
          </a:p>
          <a:p>
            <a:r>
              <a:rPr lang="sr-Latn-RS" dirty="0" smtClean="0"/>
              <a:t>Jugular venous pressure raised</a:t>
            </a:r>
          </a:p>
          <a:p>
            <a:r>
              <a:rPr lang="sr-Latn-RS" dirty="0" smtClean="0"/>
              <a:t>Pulmonary crackles</a:t>
            </a:r>
          </a:p>
          <a:p>
            <a:r>
              <a:rPr lang="sr-Latn-RS" dirty="0" smtClean="0"/>
              <a:t>Inspiratory increase in venous pressure (Kussmaul's sign)</a:t>
            </a:r>
          </a:p>
          <a:p>
            <a:r>
              <a:rPr lang="sr-Latn-RS" dirty="0" smtClean="0"/>
              <a:t>Hepatomegaly, ascites...</a:t>
            </a:r>
            <a:endParaRPr lang="en-US" dirty="0"/>
          </a:p>
        </p:txBody>
      </p:sp>
    </p:spTree>
    <p:extLst>
      <p:ext uri="{BB962C8B-B14F-4D97-AF65-F5344CB8AC3E}">
        <p14:creationId xmlns:p14="http://schemas.microsoft.com/office/powerpoint/2010/main" val="10835715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diagnosis</a:t>
            </a:r>
            <a:endParaRPr lang="en-US" dirty="0"/>
          </a:p>
        </p:txBody>
      </p:sp>
      <p:pic>
        <p:nvPicPr>
          <p:cNvPr id="4" name="Content Placeholder 3"/>
          <p:cNvPicPr>
            <a:picLocks noGrp="1" noChangeAspect="1"/>
          </p:cNvPicPr>
          <p:nvPr>
            <p:ph idx="1"/>
          </p:nvPr>
        </p:nvPicPr>
        <p:blipFill rotWithShape="1">
          <a:blip r:embed="rId2"/>
          <a:srcRect l="20082" t="49895" r="45768" b="26333"/>
          <a:stretch/>
        </p:blipFill>
        <p:spPr>
          <a:xfrm>
            <a:off x="485335" y="2819400"/>
            <a:ext cx="8173330" cy="3200400"/>
          </a:xfrm>
          <a:prstGeom prst="rect">
            <a:avLst/>
          </a:prstGeom>
        </p:spPr>
      </p:pic>
    </p:spTree>
    <p:extLst>
      <p:ext uri="{BB962C8B-B14F-4D97-AF65-F5344CB8AC3E}">
        <p14:creationId xmlns:p14="http://schemas.microsoft.com/office/powerpoint/2010/main" val="7608588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Transthoracic echocardiography</a:t>
            </a:r>
            <a:endParaRPr lang="en-US" dirty="0"/>
          </a:p>
        </p:txBody>
      </p:sp>
      <p:pic>
        <p:nvPicPr>
          <p:cNvPr id="4" name="Content Placeholder 3"/>
          <p:cNvPicPr>
            <a:picLocks noGrp="1" noChangeAspect="1"/>
          </p:cNvPicPr>
          <p:nvPr>
            <p:ph idx="1"/>
          </p:nvPr>
        </p:nvPicPr>
        <p:blipFill rotWithShape="1">
          <a:blip r:embed="rId2"/>
          <a:srcRect l="19318" t="43574" r="45768" b="28213"/>
          <a:stretch/>
        </p:blipFill>
        <p:spPr>
          <a:xfrm>
            <a:off x="304800" y="2647950"/>
            <a:ext cx="6035040" cy="2743200"/>
          </a:xfrm>
          <a:prstGeom prst="rect">
            <a:avLst/>
          </a:prstGeom>
        </p:spPr>
      </p:pic>
      <p:pic>
        <p:nvPicPr>
          <p:cNvPr id="5" name="Picture 4"/>
          <p:cNvPicPr>
            <a:picLocks noChangeAspect="1"/>
          </p:cNvPicPr>
          <p:nvPr/>
        </p:nvPicPr>
        <p:blipFill rotWithShape="1">
          <a:blip r:embed="rId3"/>
          <a:srcRect l="21562" t="38333" r="64375" b="31667"/>
          <a:stretch/>
        </p:blipFill>
        <p:spPr>
          <a:xfrm>
            <a:off x="6553200" y="2647950"/>
            <a:ext cx="2286000" cy="2743200"/>
          </a:xfrm>
          <a:prstGeom prst="rect">
            <a:avLst/>
          </a:prstGeom>
        </p:spPr>
      </p:pic>
    </p:spTree>
    <p:extLst>
      <p:ext uri="{BB962C8B-B14F-4D97-AF65-F5344CB8AC3E}">
        <p14:creationId xmlns:p14="http://schemas.microsoft.com/office/powerpoint/2010/main" val="24080385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9144000" cy="734568"/>
          </a:xfrm>
        </p:spPr>
        <p:txBody>
          <a:bodyPr/>
          <a:lstStyle/>
          <a:p>
            <a:r>
              <a:rPr lang="sr-Latn-RS" dirty="0" smtClean="0"/>
              <a:t>Restrictive CM vs. Constrictive pericarditis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23653" t="31458" r="23125" b="23334"/>
          <a:stretch/>
        </p:blipFill>
        <p:spPr>
          <a:xfrm>
            <a:off x="304800" y="2057399"/>
            <a:ext cx="8458200" cy="4041313"/>
          </a:xfrm>
          <a:prstGeom prst="rect">
            <a:avLst/>
          </a:prstGeom>
        </p:spPr>
      </p:pic>
    </p:spTree>
    <p:extLst>
      <p:ext uri="{BB962C8B-B14F-4D97-AF65-F5344CB8AC3E}">
        <p14:creationId xmlns:p14="http://schemas.microsoft.com/office/powerpoint/2010/main" val="4205891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963168"/>
          </a:xfrm>
        </p:spPr>
        <p:txBody>
          <a:bodyPr>
            <a:normAutofit fontScale="90000"/>
          </a:bodyPr>
          <a:lstStyle/>
          <a:p>
            <a:r>
              <a:rPr lang="sr-Latn-RS" dirty="0"/>
              <a:t>secundary (specific</a:t>
            </a:r>
            <a:r>
              <a:rPr lang="sr-Latn-RS" dirty="0" smtClean="0"/>
              <a:t>) CARDIOMYOPATHies </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632" t="37470" r="3627" b="19437"/>
          <a:stretch/>
        </p:blipFill>
        <p:spPr>
          <a:xfrm>
            <a:off x="116490" y="2362200"/>
            <a:ext cx="8911019" cy="3657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82835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TREATMENT</a:t>
            </a:r>
            <a:endParaRPr lang="en-US" dirty="0"/>
          </a:p>
        </p:txBody>
      </p:sp>
      <p:pic>
        <p:nvPicPr>
          <p:cNvPr id="4" name="Content Placeholder 3"/>
          <p:cNvPicPr>
            <a:picLocks noGrp="1" noChangeAspect="1"/>
          </p:cNvPicPr>
          <p:nvPr>
            <p:ph idx="1"/>
          </p:nvPr>
        </p:nvPicPr>
        <p:blipFill rotWithShape="1">
          <a:blip r:embed="rId2"/>
          <a:srcRect l="18260" t="45546" r="43652" b="20689"/>
          <a:stretch/>
        </p:blipFill>
        <p:spPr>
          <a:xfrm>
            <a:off x="647700" y="2133600"/>
            <a:ext cx="7848600" cy="3913717"/>
          </a:xfrm>
          <a:prstGeom prst="rect">
            <a:avLst/>
          </a:prstGeom>
        </p:spPr>
      </p:pic>
    </p:spTree>
    <p:extLst>
      <p:ext uri="{BB962C8B-B14F-4D97-AF65-F5344CB8AC3E}">
        <p14:creationId xmlns:p14="http://schemas.microsoft.com/office/powerpoint/2010/main" val="9348585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09344"/>
          </a:xfrm>
        </p:spPr>
        <p:txBody>
          <a:bodyPr>
            <a:normAutofit/>
          </a:bodyPr>
          <a:lstStyle/>
          <a:p>
            <a:r>
              <a:rPr lang="sr-Latn-RS" sz="3600" dirty="0" smtClean="0"/>
              <a:t>Functional classification of cardiomyopaties</a:t>
            </a:r>
            <a:endParaRPr lang="en-US" sz="3600"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632" t="13213" r="3627" b="3894"/>
          <a:stretch/>
        </p:blipFill>
        <p:spPr>
          <a:xfrm>
            <a:off x="1181100" y="1219200"/>
            <a:ext cx="6781800" cy="535457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11442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7632" t="19713" r="3627" b="5507"/>
          <a:stretch>
            <a:fillRect/>
          </a:stretch>
        </p:blipFill>
        <p:spPr>
          <a:xfrm>
            <a:off x="685800" y="1076325"/>
            <a:ext cx="7475340" cy="5324475"/>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a:spLocks noGrp="1"/>
          </p:cNvSpPr>
          <p:nvPr>
            <p:ph type="title"/>
          </p:nvPr>
        </p:nvSpPr>
        <p:spPr>
          <a:xfrm>
            <a:off x="457200" y="0"/>
            <a:ext cx="8229600" cy="1066800"/>
          </a:xfrm>
        </p:spPr>
        <p:txBody>
          <a:bodyPr>
            <a:normAutofit/>
          </a:bodyPr>
          <a:lstStyle/>
          <a:p>
            <a:r>
              <a:rPr lang="sr-Latn-RS" sz="3600" dirty="0" smtClean="0"/>
              <a:t>Functional classification of cardiomyopaties</a:t>
            </a:r>
            <a:endParaRPr lang="en-US" sz="3600" dirty="0"/>
          </a:p>
        </p:txBody>
      </p:sp>
    </p:spTree>
    <p:extLst>
      <p:ext uri="{BB962C8B-B14F-4D97-AF65-F5344CB8AC3E}">
        <p14:creationId xmlns:p14="http://schemas.microsoft.com/office/powerpoint/2010/main" val="2706024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rrowheads="1"/>
          </p:cNvSpPr>
          <p:nvPr>
            <p:ph type="title" idx="4294967295"/>
          </p:nvPr>
        </p:nvSpPr>
        <p:spPr>
          <a:xfrm>
            <a:off x="228600" y="152400"/>
            <a:ext cx="8229600" cy="1223962"/>
          </a:xfrm>
        </p:spPr>
        <p:txBody>
          <a:bodyPr>
            <a:normAutofit/>
          </a:bodyPr>
          <a:lstStyle/>
          <a:p>
            <a:pPr eaLnBrk="1" hangingPunct="1">
              <a:defRPr/>
            </a:pPr>
            <a:r>
              <a:rPr lang="sr-Latn-RS" sz="3600" dirty="0" smtClean="0"/>
              <a:t>LEOPARD SYNDROME</a:t>
            </a:r>
            <a:br>
              <a:rPr lang="sr-Latn-RS" sz="3600" dirty="0" smtClean="0"/>
            </a:br>
            <a:r>
              <a:rPr lang="sr-Latn-CS" sz="1200" dirty="0" smtClean="0"/>
              <a:t> </a:t>
            </a:r>
            <a:endParaRPr lang="sr-Latn-CS" sz="1600" dirty="0"/>
          </a:p>
        </p:txBody>
      </p:sp>
      <p:pic>
        <p:nvPicPr>
          <p:cNvPr id="151555" name="Picture 3" descr="F1"/>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2873375" y="2362200"/>
            <a:ext cx="6270625" cy="439261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151556" name="Text Box 4"/>
          <p:cNvSpPr txBox="1">
            <a:spLocks noChangeArrowheads="1"/>
          </p:cNvSpPr>
          <p:nvPr/>
        </p:nvSpPr>
        <p:spPr bwMode="auto">
          <a:xfrm>
            <a:off x="28575" y="764381"/>
            <a:ext cx="8915400" cy="340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120000"/>
              <a:buChar char="•"/>
              <a:defRPr sz="3200">
                <a:solidFill>
                  <a:schemeClr val="tx1"/>
                </a:solidFill>
                <a:latin typeface="Tahoma" panose="020B0604030504040204" pitchFamily="34" charset="0"/>
              </a:defRPr>
            </a:lvl1pPr>
            <a:lvl2pPr marL="742950" indent="-285750">
              <a:spcBef>
                <a:spcPct val="20000"/>
              </a:spcBef>
              <a:buFont typeface="Tahoma" panose="020B0604030504040204" pitchFamily="34" charset="0"/>
              <a:buChar char="–"/>
              <a:defRPr sz="2800">
                <a:solidFill>
                  <a:schemeClr val="tx1"/>
                </a:solidFill>
                <a:latin typeface="Tahoma" panose="020B0604030504040204" pitchFamily="34" charset="0"/>
              </a:defRPr>
            </a:lvl2pPr>
            <a:lvl3pPr marL="1143000" indent="-228600">
              <a:spcBef>
                <a:spcPct val="20000"/>
              </a:spcBef>
              <a:buClr>
                <a:schemeClr val="hlink"/>
              </a:buClr>
              <a:buSzPct val="120000"/>
              <a:buChar char="•"/>
              <a:defRPr sz="2400">
                <a:solidFill>
                  <a:schemeClr val="tx1"/>
                </a:solidFill>
                <a:latin typeface="Tahoma" panose="020B0604030504040204" pitchFamily="34" charset="0"/>
              </a:defRPr>
            </a:lvl3pPr>
            <a:lvl4pPr marL="1600200" indent="-228600">
              <a:spcBef>
                <a:spcPct val="20000"/>
              </a:spcBef>
              <a:buFont typeface="Tahoma" panose="020B0604030504040204" pitchFamily="34" charset="0"/>
              <a:buChar char="–"/>
              <a:defRPr sz="2000">
                <a:solidFill>
                  <a:schemeClr val="tx1"/>
                </a:solidFill>
                <a:latin typeface="Tahoma" panose="020B0604030504040204" pitchFamily="34" charset="0"/>
              </a:defRPr>
            </a:lvl4pPr>
            <a:lvl5pPr marL="2057400" indent="-228600">
              <a:spcBef>
                <a:spcPct val="20000"/>
              </a:spcBef>
              <a:buClr>
                <a:schemeClr val="hlink"/>
              </a:buClr>
              <a:buSzPct val="80000"/>
              <a:buFont typeface="Wingdings" panose="05000000000000000000" pitchFamily="2" charset="2"/>
              <a:buChar char="v"/>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Tahoma" panose="020B0604030504040204" pitchFamily="34" charset="0"/>
              </a:defRPr>
            </a:lvl9pPr>
          </a:lstStyle>
          <a:p>
            <a:pPr>
              <a:spcBef>
                <a:spcPct val="50000"/>
              </a:spcBef>
              <a:buClrTx/>
              <a:buSzTx/>
              <a:buFontTx/>
              <a:buNone/>
            </a:pPr>
            <a:r>
              <a:rPr lang="sr-Latn-CS" sz="1800" dirty="0">
                <a:latin typeface="+mn-lt"/>
              </a:rPr>
              <a:t>multiple lentigines, café-au-lait spots</a:t>
            </a:r>
            <a:r>
              <a:rPr lang="sr-Latn-CS" sz="4400" dirty="0">
                <a:latin typeface="+mn-lt"/>
              </a:rPr>
              <a:t> </a:t>
            </a:r>
            <a:r>
              <a:rPr lang="sr-Latn-CS" sz="1800" dirty="0" smtClean="0">
                <a:latin typeface="+mn-lt"/>
              </a:rPr>
              <a:t>ECG </a:t>
            </a:r>
            <a:r>
              <a:rPr lang="sr-Latn-CS" sz="1800" dirty="0">
                <a:latin typeface="+mn-lt"/>
              </a:rPr>
              <a:t>conduction defects; Ocular hypertelorism; Pulmonary stenosis; Abnormalities of the genitalia; Retardation of growth and sensorineural </a:t>
            </a:r>
            <a:r>
              <a:rPr lang="sr-Latn-CS" sz="1800" dirty="0" smtClean="0">
                <a:latin typeface="+mn-lt"/>
              </a:rPr>
              <a:t>Deafness</a:t>
            </a:r>
          </a:p>
          <a:p>
            <a:pPr>
              <a:spcBef>
                <a:spcPct val="50000"/>
              </a:spcBef>
              <a:buClrTx/>
              <a:buSzTx/>
              <a:buFontTx/>
              <a:buNone/>
            </a:pPr>
            <a:r>
              <a:rPr lang="sr-Latn-CS" altLang="en-US" sz="1800" dirty="0" smtClean="0">
                <a:latin typeface="+mn-lt"/>
              </a:rPr>
              <a:t>Sept </a:t>
            </a:r>
            <a:r>
              <a:rPr lang="sr-Latn-CS" altLang="en-US" sz="1800" dirty="0">
                <a:latin typeface="+mn-lt"/>
              </a:rPr>
              <a:t>19 mm</a:t>
            </a:r>
          </a:p>
          <a:p>
            <a:pPr>
              <a:spcBef>
                <a:spcPct val="50000"/>
              </a:spcBef>
              <a:buClrTx/>
              <a:buSzTx/>
              <a:buFontTx/>
              <a:buNone/>
            </a:pPr>
            <a:r>
              <a:rPr lang="en-US" altLang="en-US" sz="1800" dirty="0">
                <a:latin typeface="+mn-lt"/>
              </a:rPr>
              <a:t>LVOT</a:t>
            </a:r>
            <a:r>
              <a:rPr lang="sr-Latn-CS" altLang="en-US" sz="1800" dirty="0">
                <a:latin typeface="+mn-lt"/>
              </a:rPr>
              <a:t> </a:t>
            </a:r>
          </a:p>
          <a:p>
            <a:pPr>
              <a:spcBef>
                <a:spcPct val="50000"/>
              </a:spcBef>
              <a:buClrTx/>
              <a:buSzTx/>
              <a:buFontTx/>
              <a:buNone/>
            </a:pPr>
            <a:r>
              <a:rPr lang="sr-Latn-CS" altLang="en-US" sz="1800" dirty="0">
                <a:latin typeface="+mn-lt"/>
              </a:rPr>
              <a:t>73 mm Hg </a:t>
            </a:r>
            <a:r>
              <a:rPr lang="sr-Latn-RS" altLang="en-US" sz="1800" dirty="0" smtClean="0">
                <a:latin typeface="+mn-lt"/>
              </a:rPr>
              <a:t>dinamic gradient</a:t>
            </a:r>
            <a:endParaRPr lang="sr-Latn-CS" altLang="en-US" sz="1800" dirty="0">
              <a:latin typeface="+mn-lt"/>
            </a:endParaRPr>
          </a:p>
          <a:p>
            <a:pPr>
              <a:spcBef>
                <a:spcPct val="50000"/>
              </a:spcBef>
              <a:buClrTx/>
              <a:buSzTx/>
              <a:buFontTx/>
              <a:buNone/>
            </a:pPr>
            <a:r>
              <a:rPr lang="sr-Latn-RS" altLang="en-US" sz="1800" dirty="0" smtClean="0">
                <a:latin typeface="+mn-lt"/>
              </a:rPr>
              <a:t>SAM</a:t>
            </a:r>
            <a:r>
              <a:rPr lang="sr-Latn-CS" altLang="en-US" sz="1800" dirty="0" smtClean="0">
                <a:latin typeface="+mn-lt"/>
              </a:rPr>
              <a:t> </a:t>
            </a:r>
            <a:endParaRPr lang="sr-Latn-CS" altLang="en-US" sz="1800" dirty="0">
              <a:latin typeface="+mn-lt"/>
            </a:endParaRPr>
          </a:p>
          <a:p>
            <a:pPr>
              <a:spcBef>
                <a:spcPct val="50000"/>
              </a:spcBef>
              <a:buClrTx/>
              <a:buSzTx/>
              <a:buFontTx/>
              <a:buNone/>
            </a:pPr>
            <a:r>
              <a:rPr lang="sr-Latn-CS" altLang="en-US" sz="1800" dirty="0">
                <a:latin typeface="+mn-lt"/>
              </a:rPr>
              <a:t>Brockenbrough </a:t>
            </a:r>
            <a:r>
              <a:rPr lang="sr-Latn-RS" altLang="en-US" sz="1800" dirty="0" smtClean="0">
                <a:latin typeface="+mn-lt"/>
              </a:rPr>
              <a:t>sign</a:t>
            </a:r>
            <a:endParaRPr lang="sr-Latn-CS" altLang="en-US" sz="1800" dirty="0">
              <a:latin typeface="+mn-lt"/>
            </a:endParaRPr>
          </a:p>
        </p:txBody>
      </p:sp>
    </p:spTree>
    <p:extLst>
      <p:ext uri="{BB962C8B-B14F-4D97-AF65-F5344CB8AC3E}">
        <p14:creationId xmlns:p14="http://schemas.microsoft.com/office/powerpoint/2010/main" val="10110651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838200"/>
          </a:xfrm>
        </p:spPr>
        <p:txBody>
          <a:bodyPr>
            <a:normAutofit/>
          </a:bodyPr>
          <a:lstStyle/>
          <a:p>
            <a:r>
              <a:rPr lang="sr-Latn-CS" sz="3600" dirty="0"/>
              <a:t>Tako-Tsubo cardiomyopathy</a:t>
            </a:r>
            <a:endParaRPr lang="en-US" sz="3600" dirty="0"/>
          </a:p>
        </p:txBody>
      </p:sp>
      <p:sp>
        <p:nvSpPr>
          <p:cNvPr id="3" name="Content Placeholder 2"/>
          <p:cNvSpPr>
            <a:spLocks noGrp="1"/>
          </p:cNvSpPr>
          <p:nvPr>
            <p:ph idx="1"/>
          </p:nvPr>
        </p:nvSpPr>
        <p:spPr>
          <a:xfrm>
            <a:off x="304800" y="2743200"/>
            <a:ext cx="2971800" cy="1078992"/>
          </a:xfrm>
        </p:spPr>
        <p:txBody>
          <a:bodyPr>
            <a:normAutofit fontScale="92500" lnSpcReduction="20000"/>
          </a:bodyPr>
          <a:lstStyle/>
          <a:p>
            <a:r>
              <a:rPr lang="sr-Latn-RS" dirty="0" smtClean="0"/>
              <a:t>Stress cardiomyopathy</a:t>
            </a:r>
          </a:p>
          <a:p>
            <a:r>
              <a:rPr lang="sr-Latn-RS" dirty="0" smtClean="0"/>
              <a:t>The most common </a:t>
            </a:r>
          </a:p>
          <a:p>
            <a:pPr marL="0" indent="0">
              <a:buNone/>
            </a:pPr>
            <a:r>
              <a:rPr lang="sr-Latn-RS" dirty="0" smtClean="0"/>
              <a:t>in females</a:t>
            </a:r>
          </a:p>
          <a:p>
            <a:endParaRPr lang="sr-Latn-RS" dirty="0" smtClean="0"/>
          </a:p>
          <a:p>
            <a:endParaRPr lang="sr-Latn-RS" dirty="0" smtClean="0"/>
          </a:p>
          <a:p>
            <a:endParaRPr lang="en-US" dirty="0"/>
          </a:p>
        </p:txBody>
      </p:sp>
      <p:pic>
        <p:nvPicPr>
          <p:cNvPr id="5" name="Content Placeholder 3"/>
          <p:cNvPicPr>
            <a:picLocks noChangeAspect="1"/>
          </p:cNvPicPr>
          <p:nvPr/>
        </p:nvPicPr>
        <p:blipFill rotWithShape="1">
          <a:blip r:embed="rId2"/>
          <a:srcRect l="32901" t="17629" r="33769" b="15602"/>
          <a:stretch/>
        </p:blipFill>
        <p:spPr>
          <a:xfrm>
            <a:off x="3505200" y="971550"/>
            <a:ext cx="5105400" cy="575296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931198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sz="4400" dirty="0"/>
              <a:t>Tako-Tsubo cardiomyopathy</a:t>
            </a:r>
            <a:endParaRPr lang="en-US" dirty="0"/>
          </a:p>
        </p:txBody>
      </p:sp>
      <p:sp>
        <p:nvSpPr>
          <p:cNvPr id="3" name="Content Placeholder 2"/>
          <p:cNvSpPr>
            <a:spLocks noGrp="1"/>
          </p:cNvSpPr>
          <p:nvPr>
            <p:ph idx="1"/>
          </p:nvPr>
        </p:nvSpPr>
        <p:spPr>
          <a:xfrm>
            <a:off x="685800" y="2121408"/>
            <a:ext cx="2819400" cy="1002792"/>
          </a:xfrm>
        </p:spPr>
        <p:txBody>
          <a:bodyPr/>
          <a:lstStyle/>
          <a:p>
            <a:r>
              <a:rPr lang="sr-Latn-RS" dirty="0" smtClean="0"/>
              <a:t>Left ventricle dilates </a:t>
            </a:r>
          </a:p>
          <a:p>
            <a:r>
              <a:rPr lang="sr-Latn-RS" dirty="0" smtClean="0"/>
              <a:t>Reveresible</a:t>
            </a:r>
          </a:p>
          <a:p>
            <a:endParaRPr lang="sr-Latn-RS" dirty="0" smtClean="0"/>
          </a:p>
          <a:p>
            <a:endParaRPr lang="sr-Latn-RS" dirty="0" smtClean="0"/>
          </a:p>
          <a:p>
            <a:endParaRPr lang="en-US"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632" t="12345" r="23884" b="19442"/>
          <a:stretch/>
        </p:blipFill>
        <p:spPr>
          <a:xfrm>
            <a:off x="2530662" y="2514600"/>
            <a:ext cx="5946588" cy="379094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518918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sz="4400" dirty="0"/>
              <a:t>Tako-Tsubo cardiomyopathy</a:t>
            </a:r>
            <a:endParaRPr lang="en-US" dirty="0"/>
          </a:p>
        </p:txBody>
      </p:sp>
      <p:sp>
        <p:nvSpPr>
          <p:cNvPr id="3" name="Content Placeholder 2"/>
          <p:cNvSpPr>
            <a:spLocks noGrp="1"/>
          </p:cNvSpPr>
          <p:nvPr>
            <p:ph idx="1"/>
          </p:nvPr>
        </p:nvSpPr>
        <p:spPr/>
        <p:txBody>
          <a:bodyPr/>
          <a:lstStyle/>
          <a:p>
            <a:r>
              <a:rPr lang="sr-Latn-RS" b="1" dirty="0" smtClean="0"/>
              <a:t>Diagnosis</a:t>
            </a:r>
            <a:r>
              <a:rPr lang="sr-Latn-RS" dirty="0" smtClean="0"/>
              <a:t>: </a:t>
            </a:r>
          </a:p>
          <a:p>
            <a:pPr lvl="1"/>
            <a:r>
              <a:rPr lang="sr-Latn-RS" dirty="0" smtClean="0"/>
              <a:t>symptoms and signs of heart failure, </a:t>
            </a:r>
          </a:p>
          <a:p>
            <a:pPr lvl="1"/>
            <a:r>
              <a:rPr lang="sr-Latn-RS" dirty="0" smtClean="0"/>
              <a:t>ECG (like STEMI), </a:t>
            </a:r>
          </a:p>
          <a:p>
            <a:pPr lvl="1"/>
            <a:r>
              <a:rPr lang="sr-Latn-RS" dirty="0" smtClean="0"/>
              <a:t>Echocardiography (dilatation of left ventricle), </a:t>
            </a:r>
          </a:p>
          <a:p>
            <a:pPr lvl="1"/>
            <a:r>
              <a:rPr lang="sr-Latn-RS" dirty="0" smtClean="0"/>
              <a:t>coronary angiography (without culprit lesion)</a:t>
            </a:r>
          </a:p>
          <a:p>
            <a:endParaRPr lang="sr-Latn-RS" b="1" dirty="0" smtClean="0"/>
          </a:p>
          <a:p>
            <a:r>
              <a:rPr lang="sr-Latn-RS" b="1" dirty="0" smtClean="0"/>
              <a:t>Therapy</a:t>
            </a:r>
            <a:r>
              <a:rPr lang="sr-Latn-RS" dirty="0" smtClean="0"/>
              <a:t>: heart failure</a:t>
            </a:r>
          </a:p>
          <a:p>
            <a:endParaRPr lang="sr-Latn-RS" dirty="0" smtClean="0"/>
          </a:p>
          <a:p>
            <a:endParaRPr lang="sr-Latn-RS" dirty="0" smtClean="0"/>
          </a:p>
          <a:p>
            <a:endParaRPr lang="en-US" dirty="0"/>
          </a:p>
        </p:txBody>
      </p:sp>
    </p:spTree>
    <p:extLst>
      <p:ext uri="{BB962C8B-B14F-4D97-AF65-F5344CB8AC3E}">
        <p14:creationId xmlns:p14="http://schemas.microsoft.com/office/powerpoint/2010/main" val="1842282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9144000" cy="1609344"/>
          </a:xfrm>
        </p:spPr>
        <p:txBody>
          <a:bodyPr>
            <a:normAutofit/>
          </a:bodyPr>
          <a:lstStyle/>
          <a:p>
            <a:r>
              <a:rPr lang="en-US" sz="3600" dirty="0"/>
              <a:t>association of </a:t>
            </a:r>
            <a:r>
              <a:rPr lang="sr-Latn-RS" sz="3600" dirty="0" smtClean="0"/>
              <a:t>TTS </a:t>
            </a:r>
            <a:r>
              <a:rPr lang="en-US" sz="3600" dirty="0" smtClean="0"/>
              <a:t>cardiomyopathy </a:t>
            </a:r>
            <a:r>
              <a:rPr lang="en-US" sz="3600" dirty="0"/>
              <a:t>and </a:t>
            </a:r>
            <a:r>
              <a:rPr lang="sr-Latn-RS" sz="3600" dirty="0" smtClean="0"/>
              <a:t>malignancy</a:t>
            </a:r>
            <a:endParaRPr lang="en-US" sz="3600" dirty="0"/>
          </a:p>
        </p:txBody>
      </p:sp>
      <p:sp>
        <p:nvSpPr>
          <p:cNvPr id="4" name="TextBox 3"/>
          <p:cNvSpPr txBox="1"/>
          <p:nvPr/>
        </p:nvSpPr>
        <p:spPr>
          <a:xfrm>
            <a:off x="4038600" y="6110523"/>
            <a:ext cx="4232565" cy="646331"/>
          </a:xfrm>
          <a:prstGeom prst="rect">
            <a:avLst/>
          </a:prstGeom>
          <a:noFill/>
          <a:ln>
            <a:solidFill>
              <a:schemeClr val="accent1"/>
            </a:solidFill>
          </a:ln>
        </p:spPr>
        <p:txBody>
          <a:bodyPr wrap="square" rtlCol="0">
            <a:spAutoFit/>
          </a:bodyPr>
          <a:lstStyle/>
          <a:p>
            <a:r>
              <a:rPr lang="en-US" sz="900" dirty="0"/>
              <a:t>1. </a:t>
            </a:r>
            <a:r>
              <a:rPr lang="en-US" sz="900" dirty="0" err="1"/>
              <a:t>Camman</a:t>
            </a:r>
            <a:r>
              <a:rPr lang="en-US" sz="900" dirty="0"/>
              <a:t> V, et al. JACC. 2019;8.</a:t>
            </a:r>
            <a:r>
              <a:rPr lang="sr-Latn-RS" sz="900" dirty="0"/>
              <a:t> </a:t>
            </a:r>
            <a:r>
              <a:rPr lang="en-US" sz="900" dirty="0"/>
              <a:t>https:</a:t>
            </a:r>
            <a:r>
              <a:rPr lang="sr-Latn-RS" sz="900" dirty="0"/>
              <a:t>//doi.org/10.1161/JAHA.119.013201</a:t>
            </a:r>
            <a:endParaRPr lang="en-US" sz="900" dirty="0"/>
          </a:p>
          <a:p>
            <a:r>
              <a:rPr lang="en-US" sz="900" dirty="0"/>
              <a:t>2. El‐Sayed AM, </a:t>
            </a:r>
            <a:r>
              <a:rPr lang="en-US" sz="900" dirty="0" err="1"/>
              <a:t>det</a:t>
            </a:r>
            <a:r>
              <a:rPr lang="en-US" sz="900" dirty="0"/>
              <a:t> al. </a:t>
            </a:r>
            <a:r>
              <a:rPr lang="en-US" sz="900" i="1" dirty="0"/>
              <a:t>Am J </a:t>
            </a:r>
            <a:r>
              <a:rPr lang="en-US" sz="900" i="1" dirty="0" err="1"/>
              <a:t>Cardiol</a:t>
            </a:r>
            <a:r>
              <a:rPr lang="en-US" sz="900" dirty="0"/>
              <a:t>. 2012;110:1368–1372.</a:t>
            </a:r>
          </a:p>
          <a:p>
            <a:r>
              <a:rPr lang="en-US" sz="900" dirty="0"/>
              <a:t>3. Brunetti ND, et a. </a:t>
            </a:r>
            <a:r>
              <a:rPr lang="en-US" sz="900" i="1" dirty="0"/>
              <a:t>Heart Fail Rev</a:t>
            </a:r>
            <a:r>
              <a:rPr lang="en-US" sz="900" dirty="0"/>
              <a:t>. 2019;24:481–488.</a:t>
            </a:r>
          </a:p>
          <a:p>
            <a:r>
              <a:rPr lang="en-US" sz="900" dirty="0"/>
              <a:t>4. Desai R, et al. </a:t>
            </a:r>
            <a:r>
              <a:rPr lang="en-US" sz="900" i="1" dirty="0"/>
              <a:t>Am J </a:t>
            </a:r>
            <a:r>
              <a:rPr lang="en-US" sz="900" i="1" dirty="0" err="1"/>
              <a:t>Cardiol</a:t>
            </a:r>
            <a:r>
              <a:rPr lang="en-US" sz="900" dirty="0"/>
              <a:t>. 2019;123:667–673.</a:t>
            </a:r>
          </a:p>
        </p:txBody>
      </p:sp>
      <p:graphicFrame>
        <p:nvGraphicFramePr>
          <p:cNvPr id="5" name="Table 4"/>
          <p:cNvGraphicFramePr>
            <a:graphicFrameLocks noGrp="1"/>
          </p:cNvGraphicFramePr>
          <p:nvPr>
            <p:extLst>
              <p:ext uri="{D42A27DB-BD31-4B8C-83A1-F6EECF244321}">
                <p14:modId xmlns:p14="http://schemas.microsoft.com/office/powerpoint/2010/main" val="3635979598"/>
              </p:ext>
            </p:extLst>
          </p:nvPr>
        </p:nvGraphicFramePr>
        <p:xfrm>
          <a:off x="457199" y="2438400"/>
          <a:ext cx="8229601" cy="2996902"/>
        </p:xfrm>
        <a:graphic>
          <a:graphicData uri="http://schemas.openxmlformats.org/drawingml/2006/table">
            <a:tbl>
              <a:tblPr firstRow="1" bandRow="1">
                <a:tableStyleId>{5C22544A-7EE6-4342-B048-85BDC9FD1C3A}</a:tableStyleId>
              </a:tblPr>
              <a:tblGrid>
                <a:gridCol w="3116671">
                  <a:extLst>
                    <a:ext uri="{9D8B030D-6E8A-4147-A177-3AD203B41FA5}">
                      <a16:colId xmlns:a16="http://schemas.microsoft.com/office/drawing/2014/main" val="3929414805"/>
                    </a:ext>
                  </a:extLst>
                </a:gridCol>
                <a:gridCol w="1840291">
                  <a:extLst>
                    <a:ext uri="{9D8B030D-6E8A-4147-A177-3AD203B41FA5}">
                      <a16:colId xmlns:a16="http://schemas.microsoft.com/office/drawing/2014/main" val="3908385342"/>
                    </a:ext>
                  </a:extLst>
                </a:gridCol>
                <a:gridCol w="1387018">
                  <a:extLst>
                    <a:ext uri="{9D8B030D-6E8A-4147-A177-3AD203B41FA5}">
                      <a16:colId xmlns:a16="http://schemas.microsoft.com/office/drawing/2014/main" val="3403118722"/>
                    </a:ext>
                  </a:extLst>
                </a:gridCol>
                <a:gridCol w="1885621">
                  <a:extLst>
                    <a:ext uri="{9D8B030D-6E8A-4147-A177-3AD203B41FA5}">
                      <a16:colId xmlns:a16="http://schemas.microsoft.com/office/drawing/2014/main" val="4080830920"/>
                    </a:ext>
                  </a:extLst>
                </a:gridCol>
              </a:tblGrid>
              <a:tr h="773812">
                <a:tc>
                  <a:txBody>
                    <a:bodyPr/>
                    <a:lstStyle/>
                    <a:p>
                      <a:r>
                        <a:rPr lang="en-US" sz="1400" dirty="0" err="1" smtClean="0"/>
                        <a:t>aut</a:t>
                      </a:r>
                      <a:r>
                        <a:rPr lang="sr-Latn-RS" sz="1400" dirty="0" smtClean="0"/>
                        <a:t>h</a:t>
                      </a:r>
                      <a:r>
                        <a:rPr lang="en-US" sz="1400" dirty="0" smtClean="0"/>
                        <a:t>or</a:t>
                      </a:r>
                      <a:endParaRPr lang="en-US" sz="1400" dirty="0"/>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sr-Latn-RS" sz="1400" dirty="0" smtClean="0"/>
                        <a:t>year</a:t>
                      </a:r>
                      <a:endParaRPr lang="en-US" sz="1400" dirty="0"/>
                    </a:p>
                  </a:txBody>
                  <a:tcPr marL="68580" marR="68580" marT="34290" marB="34290">
                    <a:lnT w="12700" cap="flat" cmpd="sng" algn="ctr">
                      <a:solidFill>
                        <a:schemeClr val="tx1"/>
                      </a:solidFill>
                      <a:prstDash val="solid"/>
                      <a:round/>
                      <a:headEnd type="none" w="med" len="med"/>
                      <a:tailEnd type="none" w="med" len="med"/>
                    </a:lnT>
                  </a:tcPr>
                </a:tc>
                <a:tc>
                  <a:txBody>
                    <a:bodyPr/>
                    <a:lstStyle/>
                    <a:p>
                      <a:r>
                        <a:rPr lang="en-US" sz="1400" dirty="0" smtClean="0"/>
                        <a:t>TTS</a:t>
                      </a:r>
                      <a:endParaRPr lang="en-US" sz="1400" dirty="0"/>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1400" dirty="0" smtClean="0"/>
                        <a:t>TTS</a:t>
                      </a:r>
                      <a:r>
                        <a:rPr lang="sr-Latn-RS" sz="1400" dirty="0" smtClean="0"/>
                        <a:t> </a:t>
                      </a:r>
                      <a:r>
                        <a:rPr lang="en-US" sz="1400" dirty="0" smtClean="0"/>
                        <a:t>+</a:t>
                      </a:r>
                      <a:r>
                        <a:rPr lang="sr-Latn-RS" sz="1400" dirty="0" smtClean="0"/>
                        <a:t> </a:t>
                      </a:r>
                      <a:r>
                        <a:rPr lang="en-US" sz="1400" dirty="0" smtClean="0"/>
                        <a:t>malign</a:t>
                      </a:r>
                      <a:r>
                        <a:rPr lang="sr-Latn-RS" sz="1400" dirty="0" smtClean="0"/>
                        <a:t>ancy</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2370314"/>
                  </a:ext>
                </a:extLst>
              </a:tr>
              <a:tr h="448702">
                <a:tc>
                  <a:txBody>
                    <a:bodyPr/>
                    <a:lstStyle/>
                    <a:p>
                      <a:r>
                        <a:rPr lang="en-US" sz="1400" dirty="0" err="1" smtClean="0"/>
                        <a:t>Camman</a:t>
                      </a:r>
                      <a:r>
                        <a:rPr lang="en-US" sz="1400" dirty="0" smtClean="0"/>
                        <a:t> V, et al. 2019.</a:t>
                      </a:r>
                      <a:endParaRPr lang="en-US" sz="1400" dirty="0"/>
                    </a:p>
                  </a:txBody>
                  <a:tcPr marL="68580" marR="68580" marT="34290" marB="34290">
                    <a:lnL w="12700" cap="flat" cmpd="sng" algn="ctr">
                      <a:solidFill>
                        <a:schemeClr val="tx1"/>
                      </a:solidFill>
                      <a:prstDash val="solid"/>
                      <a:round/>
                      <a:headEnd type="none" w="med" len="med"/>
                      <a:tailEnd type="none" w="med" len="med"/>
                    </a:lnL>
                  </a:tcPr>
                </a:tc>
                <a:tc>
                  <a:txBody>
                    <a:bodyPr/>
                    <a:lstStyle/>
                    <a:p>
                      <a:r>
                        <a:rPr lang="en-US" sz="1400" dirty="0" smtClean="0"/>
                        <a:t>2019</a:t>
                      </a:r>
                      <a:endParaRPr lang="en-US" sz="1400" dirty="0"/>
                    </a:p>
                  </a:txBody>
                  <a:tcPr marL="68580" marR="68580" marT="34290" marB="34290"/>
                </a:tc>
                <a:tc>
                  <a:txBody>
                    <a:bodyPr/>
                    <a:lstStyle/>
                    <a:p>
                      <a:r>
                        <a:rPr lang="en-US" sz="1400" dirty="0" smtClean="0"/>
                        <a:t>1,604</a:t>
                      </a:r>
                      <a:endParaRPr lang="en-US" sz="1400" dirty="0"/>
                    </a:p>
                  </a:txBody>
                  <a:tcPr marL="68580" marR="68580" marT="34290" marB="34290"/>
                </a:tc>
                <a:tc>
                  <a:txBody>
                    <a:bodyPr/>
                    <a:lstStyle/>
                    <a:p>
                      <a:r>
                        <a:rPr lang="en-US" sz="1400" dirty="0" smtClean="0"/>
                        <a:t>16.6%</a:t>
                      </a:r>
                      <a:endParaRPr lang="en-US" sz="1400" dirty="0"/>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40549628"/>
                  </a:ext>
                </a:extLst>
              </a:tr>
              <a:tr h="448321">
                <a:tc>
                  <a:txBody>
                    <a:bodyPr/>
                    <a:lstStyle/>
                    <a:p>
                      <a:r>
                        <a:rPr lang="en-US" sz="1400" dirty="0" smtClean="0"/>
                        <a:t>El‐Sayed AM,</a:t>
                      </a:r>
                      <a:r>
                        <a:rPr lang="en-US" sz="1400" baseline="0" dirty="0" smtClean="0"/>
                        <a:t> et al. 2012.</a:t>
                      </a:r>
                      <a:endParaRPr lang="en-US" sz="1400" dirty="0"/>
                    </a:p>
                  </a:txBody>
                  <a:tcPr marL="68580" marR="68580" marT="34290" marB="34290">
                    <a:lnL w="12700" cap="flat" cmpd="sng" algn="ctr">
                      <a:solidFill>
                        <a:schemeClr val="tx1"/>
                      </a:solidFill>
                      <a:prstDash val="solid"/>
                      <a:round/>
                      <a:headEnd type="none" w="med" len="med"/>
                      <a:tailEnd type="none" w="med" len="med"/>
                    </a:lnL>
                  </a:tcPr>
                </a:tc>
                <a:tc>
                  <a:txBody>
                    <a:bodyPr/>
                    <a:lstStyle/>
                    <a:p>
                      <a:r>
                        <a:rPr lang="en-US" sz="1400" dirty="0" smtClean="0"/>
                        <a:t>2008 - 2009 </a:t>
                      </a:r>
                      <a:endParaRPr lang="en-US" sz="1400" dirty="0"/>
                    </a:p>
                  </a:txBody>
                  <a:tcPr marL="68580" marR="68580" marT="34290" marB="34290"/>
                </a:tc>
                <a:tc>
                  <a:txBody>
                    <a:bodyPr/>
                    <a:lstStyle/>
                    <a:p>
                      <a:r>
                        <a:rPr lang="en-US" sz="1400" dirty="0" smtClean="0"/>
                        <a:t>24,701</a:t>
                      </a:r>
                      <a:endParaRPr lang="en-US" sz="1400" dirty="0"/>
                    </a:p>
                  </a:txBody>
                  <a:tcPr marL="68580" marR="68580" marT="34290" marB="34290"/>
                </a:tc>
                <a:tc>
                  <a:txBody>
                    <a:bodyPr/>
                    <a:lstStyle/>
                    <a:p>
                      <a:r>
                        <a:rPr lang="en-US" sz="1400" dirty="0" smtClean="0"/>
                        <a:t>14.4%</a:t>
                      </a:r>
                      <a:endParaRPr lang="en-US" sz="1400" dirty="0"/>
                    </a:p>
                  </a:txBody>
                  <a:tcPr marL="68580" marR="68580" marT="34290" marB="3429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31771651"/>
                  </a:ext>
                </a:extLst>
              </a:tr>
              <a:tr h="448321">
                <a:tc>
                  <a:txBody>
                    <a:bodyPr/>
                    <a:lstStyle/>
                    <a:p>
                      <a:r>
                        <a:rPr lang="en-US" sz="1400" dirty="0" smtClean="0"/>
                        <a:t>Brunetti ND, et al. 2019.</a:t>
                      </a:r>
                      <a:endParaRPr lang="en-US" sz="1400" dirty="0"/>
                    </a:p>
                  </a:txBody>
                  <a:tcPr marL="68580" marR="68580" marT="34290" marB="34290">
                    <a:lnL w="12700" cap="flat" cmpd="sng" algn="ctr">
                      <a:solidFill>
                        <a:schemeClr val="tx1"/>
                      </a:solidFill>
                      <a:prstDash val="solid"/>
                      <a:round/>
                      <a:headEnd type="none" w="med" len="med"/>
                      <a:tailEnd type="none" w="med" len="med"/>
                    </a:lnL>
                  </a:tcPr>
                </a:tc>
                <a:tc>
                  <a:txBody>
                    <a:bodyPr/>
                    <a:lstStyle/>
                    <a:p>
                      <a:r>
                        <a:rPr lang="en-US" sz="1400" dirty="0" smtClean="0"/>
                        <a:t>2016 - 2018</a:t>
                      </a:r>
                      <a:endParaRPr lang="en-US" sz="1400" dirty="0"/>
                    </a:p>
                  </a:txBody>
                  <a:tcPr marL="68580" marR="68580" marT="34290" marB="34290"/>
                </a:tc>
                <a:tc>
                  <a:txBody>
                    <a:bodyPr/>
                    <a:lstStyle/>
                    <a:p>
                      <a:r>
                        <a:rPr lang="en-US" sz="1400" dirty="0" smtClean="0"/>
                        <a:t>123</a:t>
                      </a:r>
                      <a:r>
                        <a:rPr lang="en-US" sz="1400" baseline="0" dirty="0" smtClean="0"/>
                        <a:t>,</a:t>
                      </a:r>
                      <a:r>
                        <a:rPr lang="en-US" sz="1400" dirty="0" smtClean="0"/>
                        <a:t>563 </a:t>
                      </a:r>
                      <a:endParaRPr lang="en-US" sz="1400" dirty="0"/>
                    </a:p>
                  </a:txBody>
                  <a:tcPr marL="68580" marR="68580" marT="34290" marB="34290"/>
                </a:tc>
                <a:tc>
                  <a:txBody>
                    <a:bodyPr/>
                    <a:lstStyle/>
                    <a:p>
                      <a:r>
                        <a:rPr lang="en-US" sz="1400" dirty="0" smtClean="0"/>
                        <a:t>6.7%</a:t>
                      </a:r>
                      <a:endParaRPr lang="en-US" sz="1400" dirty="0"/>
                    </a:p>
                  </a:txBody>
                  <a:tcPr marL="68580" marR="68580" marT="34290" marB="3429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85908749"/>
                  </a:ext>
                </a:extLst>
              </a:tr>
              <a:tr h="438873">
                <a:tc>
                  <a:txBody>
                    <a:bodyPr/>
                    <a:lstStyle/>
                    <a:p>
                      <a:r>
                        <a:rPr lang="en-US" sz="1400" dirty="0" smtClean="0"/>
                        <a:t>Desai</a:t>
                      </a:r>
                      <a:r>
                        <a:rPr lang="en-US" sz="1400" baseline="0" dirty="0" smtClean="0"/>
                        <a:t> R, et al. 2019.</a:t>
                      </a:r>
                      <a:endParaRPr lang="en-US" sz="1400" dirty="0"/>
                    </a:p>
                  </a:txBody>
                  <a:tcPr marL="68580" marR="68580" marT="34290" marB="34290">
                    <a:lnL w="12700" cap="flat" cmpd="sng" algn="ctr">
                      <a:solidFill>
                        <a:schemeClr val="tx1"/>
                      </a:solidFill>
                      <a:prstDash val="solid"/>
                      <a:round/>
                      <a:headEnd type="none" w="med" len="med"/>
                      <a:tailEnd type="none" w="med" len="med"/>
                    </a:lnL>
                  </a:tcPr>
                </a:tc>
                <a:tc>
                  <a:txBody>
                    <a:bodyPr/>
                    <a:lstStyle/>
                    <a:p>
                      <a:r>
                        <a:rPr lang="en-US" sz="1400" dirty="0" smtClean="0"/>
                        <a:t>2010 –</a:t>
                      </a:r>
                      <a:r>
                        <a:rPr lang="en-US" sz="1400" baseline="0" dirty="0" smtClean="0"/>
                        <a:t> </a:t>
                      </a:r>
                      <a:r>
                        <a:rPr lang="en-US" sz="1400" dirty="0" smtClean="0"/>
                        <a:t>2014</a:t>
                      </a:r>
                      <a:endParaRPr lang="en-US" sz="1400" dirty="0"/>
                    </a:p>
                  </a:txBody>
                  <a:tcPr marL="68580" marR="68580" marT="34290" marB="34290"/>
                </a:tc>
                <a:tc>
                  <a:txBody>
                    <a:bodyPr/>
                    <a:lstStyle/>
                    <a:p>
                      <a:r>
                        <a:rPr lang="en-US" sz="1400" dirty="0" smtClean="0"/>
                        <a:t>1,067,977 </a:t>
                      </a:r>
                    </a:p>
                  </a:txBody>
                  <a:tcPr marL="68580" marR="68580" marT="34290" marB="34290"/>
                </a:tc>
                <a:tc>
                  <a:txBody>
                    <a:bodyPr/>
                    <a:lstStyle/>
                    <a:p>
                      <a:r>
                        <a:rPr lang="en-US" sz="1400" dirty="0" smtClean="0"/>
                        <a:t>0.052%</a:t>
                      </a:r>
                    </a:p>
                  </a:txBody>
                  <a:tcPr marL="68580" marR="68580" marT="34290" marB="3429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55610537"/>
                  </a:ext>
                </a:extLst>
              </a:tr>
              <a:tr h="43887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Desai</a:t>
                      </a:r>
                      <a:r>
                        <a:rPr lang="en-US" sz="1400" baseline="0" dirty="0" smtClean="0"/>
                        <a:t> R, et al. 2020.</a:t>
                      </a:r>
                      <a:endParaRPr lang="en-US" sz="1400" dirty="0" smtClean="0"/>
                    </a:p>
                  </a:txBody>
                  <a:tcPr marL="68580" marR="68580" marT="34290" marB="3429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b="0" i="0" kern="1200" dirty="0" smtClean="0">
                          <a:solidFill>
                            <a:schemeClr val="dk1"/>
                          </a:solidFill>
                          <a:effectLst/>
                          <a:latin typeface="+mn-lt"/>
                          <a:ea typeface="+mn-ea"/>
                          <a:cs typeface="+mn-cs"/>
                        </a:rPr>
                        <a:t>2007 – 2014</a:t>
                      </a:r>
                      <a:endParaRPr lang="en-US" sz="1400" dirty="0"/>
                    </a:p>
                  </a:txBody>
                  <a:tcPr marL="68580" marR="68580" marT="34290" marB="34290">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kern="1200" dirty="0" smtClean="0">
                          <a:solidFill>
                            <a:schemeClr val="dk1"/>
                          </a:solidFill>
                          <a:effectLst/>
                          <a:latin typeface="+mn-lt"/>
                          <a:ea typeface="+mn-ea"/>
                          <a:cs typeface="+mn-cs"/>
                        </a:rPr>
                        <a:t>5,991,314</a:t>
                      </a:r>
                      <a:endParaRPr lang="en-US" sz="1400" dirty="0" smtClean="0"/>
                    </a:p>
                  </a:txBody>
                  <a:tcPr marL="68580" marR="68580" marT="34290" marB="34290">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0.13%</a:t>
                      </a:r>
                    </a:p>
                  </a:txBody>
                  <a:tcPr marL="68580" marR="68580" marT="34290" marB="3429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2620101"/>
                  </a:ext>
                </a:extLst>
              </a:tr>
            </a:tbl>
          </a:graphicData>
        </a:graphic>
      </p:graphicFrame>
    </p:spTree>
    <p:extLst>
      <p:ext uri="{BB962C8B-B14F-4D97-AF65-F5344CB8AC3E}">
        <p14:creationId xmlns:p14="http://schemas.microsoft.com/office/powerpoint/2010/main" val="2832971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658368"/>
          </a:xfrm>
        </p:spPr>
        <p:txBody>
          <a:bodyPr>
            <a:normAutofit fontScale="90000"/>
          </a:bodyPr>
          <a:lstStyle/>
          <a:p>
            <a:r>
              <a:rPr lang="sr-Latn-RS" dirty="0" smtClean="0"/>
              <a:t>Anderson-fabry disease</a:t>
            </a:r>
            <a:endParaRPr lang="en-US" dirty="0"/>
          </a:p>
        </p:txBody>
      </p:sp>
      <p:pic>
        <p:nvPicPr>
          <p:cNvPr id="4" name="Picture 3"/>
          <p:cNvPicPr>
            <a:picLocks noChangeAspect="1"/>
          </p:cNvPicPr>
          <p:nvPr/>
        </p:nvPicPr>
        <p:blipFill rotWithShape="1">
          <a:blip r:embed="rId2"/>
          <a:srcRect l="43497" t="26066" r="19375" b="22267"/>
          <a:stretch/>
        </p:blipFill>
        <p:spPr>
          <a:xfrm>
            <a:off x="1447800" y="1524000"/>
            <a:ext cx="6477000" cy="507008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823745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144">
            <a:extLst>
              <a:ext uri="{FF2B5EF4-FFF2-40B4-BE49-F238E27FC236}">
                <a16:creationId xmlns:a16="http://schemas.microsoft.com/office/drawing/2014/main" id="{5E2D210B-1F66-C717-50D3-4065E1E2A51B}"/>
              </a:ext>
            </a:extLst>
          </p:cNvPr>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3125" t="20000" r="8113" b="28889"/>
          <a:stretch/>
        </p:blipFill>
        <p:spPr>
          <a:xfrm>
            <a:off x="228600" y="2394204"/>
            <a:ext cx="8686799" cy="3505200"/>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685800" y="484632"/>
            <a:ext cx="7772400" cy="65836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sr-Latn-RS" dirty="0" smtClean="0"/>
              <a:t>Anderson-fabry disease</a:t>
            </a:r>
            <a:endParaRPr lang="en-US" dirty="0"/>
          </a:p>
        </p:txBody>
      </p:sp>
    </p:spTree>
    <p:extLst>
      <p:ext uri="{BB962C8B-B14F-4D97-AF65-F5344CB8AC3E}">
        <p14:creationId xmlns:p14="http://schemas.microsoft.com/office/powerpoint/2010/main" val="401370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3034" t="24130" r="28036" b="23097"/>
          <a:stretch/>
        </p:blipFill>
        <p:spPr>
          <a:xfrm>
            <a:off x="457200" y="685800"/>
            <a:ext cx="8168640" cy="54864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9748622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descr="Slide145">
            <a:extLst>
              <a:ext uri="{FF2B5EF4-FFF2-40B4-BE49-F238E27FC236}">
                <a16:creationId xmlns:a16="http://schemas.microsoft.com/office/drawing/2014/main" id="{259A265F-C686-12A5-617A-2008AEA8FE49}"/>
              </a:ext>
            </a:extLst>
          </p:cNvPr>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3125" t="20000" r="8113" b="14444"/>
          <a:stretch/>
        </p:blipFill>
        <p:spPr>
          <a:xfrm>
            <a:off x="172096" y="1676400"/>
            <a:ext cx="8799808" cy="4362931"/>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noGrp="1"/>
          </p:cNvSpPr>
          <p:nvPr>
            <p:ph type="title"/>
          </p:nvPr>
        </p:nvSpPr>
        <p:spPr>
          <a:xfrm>
            <a:off x="657225" y="295656"/>
            <a:ext cx="7772400" cy="9235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sr-Latn-RS" dirty="0" smtClean="0"/>
              <a:t>Anderson-fabry disease</a:t>
            </a:r>
            <a:endParaRPr lang="en-US" dirty="0"/>
          </a:p>
        </p:txBody>
      </p:sp>
    </p:spTree>
    <p:extLst>
      <p:ext uri="{BB962C8B-B14F-4D97-AF65-F5344CB8AC3E}">
        <p14:creationId xmlns:p14="http://schemas.microsoft.com/office/powerpoint/2010/main" val="3517867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Cardiac amiloidosis</a:t>
            </a:r>
            <a:endParaRPr lang="en-US" dirty="0"/>
          </a:p>
        </p:txBody>
      </p:sp>
      <p:sp>
        <p:nvSpPr>
          <p:cNvPr id="3" name="Content Placeholder 2"/>
          <p:cNvSpPr>
            <a:spLocks noGrp="1"/>
          </p:cNvSpPr>
          <p:nvPr>
            <p:ph idx="1"/>
          </p:nvPr>
        </p:nvSpPr>
        <p:spPr/>
        <p:txBody>
          <a:bodyPr>
            <a:normAutofit fontScale="85000" lnSpcReduction="10000"/>
          </a:bodyPr>
          <a:lstStyle/>
          <a:p>
            <a:r>
              <a:rPr lang="sr-Latn-RS" dirty="0"/>
              <a:t>P</a:t>
            </a:r>
            <a:r>
              <a:rPr lang="en-US" dirty="0" err="1" smtClean="0"/>
              <a:t>rogressive</a:t>
            </a:r>
            <a:r>
              <a:rPr lang="en-US" dirty="0" smtClean="0"/>
              <a:t> </a:t>
            </a:r>
            <a:r>
              <a:rPr lang="en-US" dirty="0"/>
              <a:t>infiltrative cardiomyopathy with a poor prognosis</a:t>
            </a:r>
          </a:p>
          <a:p>
            <a:r>
              <a:rPr lang="en-US" dirty="0"/>
              <a:t>It occurs in a third of patients with primary </a:t>
            </a:r>
            <a:r>
              <a:rPr lang="en-US" dirty="0" smtClean="0"/>
              <a:t>amyloidosis</a:t>
            </a:r>
            <a:endParaRPr lang="sr-Latn-RS" dirty="0" smtClean="0"/>
          </a:p>
          <a:p>
            <a:r>
              <a:rPr lang="en-US" dirty="0"/>
              <a:t>Signs of congestive heart failure</a:t>
            </a:r>
          </a:p>
          <a:p>
            <a:r>
              <a:rPr lang="en-US" dirty="0"/>
              <a:t>ECG signs of low voltage, bundle branch blocks, simulation of infarct scar</a:t>
            </a:r>
          </a:p>
          <a:p>
            <a:r>
              <a:rPr lang="en-US" dirty="0"/>
              <a:t>ECHO increased wall thickness, small cavities, enlarged ventricles, thickened interatrial septum</a:t>
            </a:r>
          </a:p>
          <a:p>
            <a:r>
              <a:rPr lang="en-US" dirty="0"/>
              <a:t>Biopsy of various organs infiltrated with amyloid</a:t>
            </a:r>
          </a:p>
          <a:p>
            <a:r>
              <a:rPr lang="en-US" dirty="0"/>
              <a:t>Chemotherapy, transplantation, </a:t>
            </a:r>
            <a:r>
              <a:rPr lang="en-US" dirty="0" smtClean="0"/>
              <a:t>digitalis, </a:t>
            </a:r>
            <a:r>
              <a:rPr lang="en-US" dirty="0"/>
              <a:t>vasodilators, anticoagulant drugs</a:t>
            </a:r>
          </a:p>
          <a:p>
            <a:r>
              <a:rPr lang="en-US" dirty="0"/>
              <a:t>Manifestations: </a:t>
            </a:r>
            <a:endParaRPr lang="sr-Latn-RS" dirty="0" smtClean="0"/>
          </a:p>
          <a:p>
            <a:pPr lvl="1"/>
            <a:r>
              <a:rPr lang="en-US" dirty="0" smtClean="0"/>
              <a:t>restrictive cardiomyopathy </a:t>
            </a:r>
            <a:endParaRPr lang="sr-Latn-RS" dirty="0" smtClean="0"/>
          </a:p>
          <a:p>
            <a:pPr lvl="1"/>
            <a:r>
              <a:rPr lang="en-US" dirty="0" smtClean="0"/>
              <a:t>orthostatic hypotension</a:t>
            </a:r>
            <a:endParaRPr lang="sr-Latn-RS" dirty="0" smtClean="0"/>
          </a:p>
          <a:p>
            <a:pPr lvl="1"/>
            <a:r>
              <a:rPr lang="en-US" dirty="0" smtClean="0"/>
              <a:t>conduction </a:t>
            </a:r>
            <a:r>
              <a:rPr lang="en-US" dirty="0"/>
              <a:t>system disease.</a:t>
            </a:r>
          </a:p>
        </p:txBody>
      </p:sp>
    </p:spTree>
    <p:extLst>
      <p:ext uri="{BB962C8B-B14F-4D97-AF65-F5344CB8AC3E}">
        <p14:creationId xmlns:p14="http://schemas.microsoft.com/office/powerpoint/2010/main" val="15944636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46826" t="26646" r="18612" b="22152"/>
          <a:stretch/>
        </p:blipFill>
        <p:spPr>
          <a:xfrm>
            <a:off x="609600" y="381000"/>
            <a:ext cx="7391400" cy="61595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542963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752600"/>
            <a:ext cx="2743200" cy="1609344"/>
          </a:xfrm>
        </p:spPr>
        <p:txBody>
          <a:bodyPr>
            <a:normAutofit/>
          </a:bodyPr>
          <a:lstStyle/>
          <a:p>
            <a:r>
              <a:rPr lang="sr-Latn-RS" sz="3600" dirty="0" smtClean="0"/>
              <a:t>Screening for cardiac amiloidosis</a:t>
            </a:r>
            <a:endParaRPr lang="en-US" sz="3600" dirty="0"/>
          </a:p>
        </p:txBody>
      </p:sp>
      <p:pic>
        <p:nvPicPr>
          <p:cNvPr id="4" name="Content Placeholder 3" descr="Slide146">
            <a:extLst>
              <a:ext uri="{FF2B5EF4-FFF2-40B4-BE49-F238E27FC236}">
                <a16:creationId xmlns:a16="http://schemas.microsoft.com/office/drawing/2014/main" id="{6921D0FC-A036-4812-08DB-B02A26A92336}"/>
              </a:ext>
            </a:extLst>
          </p:cNvPr>
          <p:cNvPicPr>
            <a:picLocks noGrp="1" noChangeAspect="1"/>
          </p:cNvPicPr>
          <p:nvPr isPhoto="1">
            <p:ph idx="1"/>
          </p:nvPr>
        </p:nvPicPr>
        <p:blipFill rotWithShape="1">
          <a:blip r:embed="rId2" cstate="print">
            <a:lum/>
            <a:extLst>
              <a:ext uri="{28A0092B-C50C-407E-A947-70E740481C1C}">
                <a14:useLocalDpi xmlns:a14="http://schemas.microsoft.com/office/drawing/2010/main" val="0"/>
              </a:ext>
            </a:extLst>
          </a:blip>
          <a:srcRect l="33082" t="7837" r="24624" b="13166"/>
          <a:stretch/>
        </p:blipFill>
        <p:spPr>
          <a:xfrm>
            <a:off x="3429000" y="228600"/>
            <a:ext cx="5562600" cy="584073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126792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84632"/>
            <a:ext cx="8610600" cy="734568"/>
          </a:xfrm>
        </p:spPr>
        <p:txBody>
          <a:bodyPr/>
          <a:lstStyle/>
          <a:p>
            <a:r>
              <a:rPr lang="sr-Latn-RS" b="1" dirty="0" smtClean="0"/>
              <a:t>Non-compaction cardiomyopathy</a:t>
            </a:r>
            <a:endParaRPr lang="en-US" b="1" dirty="0"/>
          </a:p>
        </p:txBody>
      </p:sp>
      <p:pic>
        <p:nvPicPr>
          <p:cNvPr id="4" name="Content Placeholder 3"/>
          <p:cNvPicPr>
            <a:picLocks noGrp="1" noChangeAspect="1"/>
          </p:cNvPicPr>
          <p:nvPr>
            <p:ph idx="1"/>
          </p:nvPr>
        </p:nvPicPr>
        <p:blipFill rotWithShape="1">
          <a:blip r:embed="rId2"/>
          <a:srcRect l="16894" t="38340" r="42868" b="13479"/>
          <a:stretch/>
        </p:blipFill>
        <p:spPr>
          <a:xfrm>
            <a:off x="762000" y="1600200"/>
            <a:ext cx="7127501" cy="48006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9904353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a:srcRect l="17202" t="37680" r="42594" b="13166"/>
          <a:stretch/>
        </p:blipFill>
        <p:spPr>
          <a:xfrm>
            <a:off x="1295400" y="1752600"/>
            <a:ext cx="6204857" cy="4267200"/>
          </a:xfrm>
          <a:prstGeom prst="rect">
            <a:avLst/>
          </a:prstGeom>
          <a:ln w="88900" cap="sq" cmpd="thickThin">
            <a:solidFill>
              <a:srgbClr val="000000"/>
            </a:solidFill>
            <a:prstDash val="solid"/>
            <a:miter lim="800000"/>
          </a:ln>
          <a:effectLst>
            <a:innerShdw blurRad="76200">
              <a:srgbClr val="000000"/>
            </a:innerShdw>
          </a:effectLst>
        </p:spPr>
      </p:pic>
      <p:sp>
        <p:nvSpPr>
          <p:cNvPr id="4" name="Title 1"/>
          <p:cNvSpPr>
            <a:spLocks noGrp="1"/>
          </p:cNvSpPr>
          <p:nvPr>
            <p:ph type="title"/>
          </p:nvPr>
        </p:nvSpPr>
        <p:spPr>
          <a:xfrm>
            <a:off x="304800" y="484632"/>
            <a:ext cx="8610600" cy="734568"/>
          </a:xfrm>
        </p:spPr>
        <p:txBody>
          <a:bodyPr/>
          <a:lstStyle/>
          <a:p>
            <a:r>
              <a:rPr lang="sr-Latn-RS" b="1" dirty="0" smtClean="0"/>
              <a:t>Non-compaction cardiomyopathy</a:t>
            </a:r>
            <a:endParaRPr lang="en-US" b="1" dirty="0"/>
          </a:p>
        </p:txBody>
      </p:sp>
    </p:spTree>
    <p:extLst>
      <p:ext uri="{BB962C8B-B14F-4D97-AF65-F5344CB8AC3E}">
        <p14:creationId xmlns:p14="http://schemas.microsoft.com/office/powerpoint/2010/main" val="414324718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144" t="39812" r="40478" b="15047"/>
          <a:stretch/>
        </p:blipFill>
        <p:spPr>
          <a:xfrm>
            <a:off x="146050" y="990600"/>
            <a:ext cx="8851900" cy="5181600"/>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349250" y="117348"/>
            <a:ext cx="8610600" cy="7345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sr-Latn-RS" b="1" smtClean="0"/>
              <a:t>Non-compaction cardiomyopathy</a:t>
            </a:r>
            <a:endParaRPr lang="en-US" b="1" dirty="0"/>
          </a:p>
        </p:txBody>
      </p:sp>
    </p:spTree>
    <p:extLst>
      <p:ext uri="{BB962C8B-B14F-4D97-AF65-F5344CB8AC3E}">
        <p14:creationId xmlns:p14="http://schemas.microsoft.com/office/powerpoint/2010/main" val="7402265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8260" t="39812" r="44710" b="15047"/>
          <a:stretch/>
        </p:blipFill>
        <p:spPr>
          <a:xfrm>
            <a:off x="342900" y="914400"/>
            <a:ext cx="8458200" cy="5799909"/>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342900" y="117348"/>
            <a:ext cx="8610600" cy="7345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sr-Latn-RS" b="1" smtClean="0"/>
              <a:t>Non-compaction cardiomyopathy</a:t>
            </a:r>
            <a:endParaRPr lang="en-US" b="1" dirty="0"/>
          </a:p>
        </p:txBody>
      </p:sp>
    </p:spTree>
    <p:extLst>
      <p:ext uri="{BB962C8B-B14F-4D97-AF65-F5344CB8AC3E}">
        <p14:creationId xmlns:p14="http://schemas.microsoft.com/office/powerpoint/2010/main" val="12472223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8260" t="43574" r="45768" b="18809"/>
          <a:stretch/>
        </p:blipFill>
        <p:spPr>
          <a:xfrm>
            <a:off x="361950" y="1524000"/>
            <a:ext cx="8420100" cy="4953000"/>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304800" y="484632"/>
            <a:ext cx="8610600" cy="7345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sr-Latn-RS" b="1" smtClean="0"/>
              <a:t>Non-compaction cardiomyopathy</a:t>
            </a:r>
            <a:endParaRPr lang="en-US" b="1" dirty="0"/>
          </a:p>
        </p:txBody>
      </p:sp>
    </p:spTree>
    <p:extLst>
      <p:ext uri="{BB962C8B-B14F-4D97-AF65-F5344CB8AC3E}">
        <p14:creationId xmlns:p14="http://schemas.microsoft.com/office/powerpoint/2010/main" val="31155456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9144000" cy="1609344"/>
          </a:xfrm>
        </p:spPr>
        <p:txBody>
          <a:bodyPr>
            <a:normAutofit/>
          </a:bodyPr>
          <a:lstStyle/>
          <a:p>
            <a:r>
              <a:rPr lang="en-US" sz="3500" dirty="0" err="1"/>
              <a:t>arrhythmogenic</a:t>
            </a:r>
            <a:r>
              <a:rPr lang="en-US" sz="3500" dirty="0"/>
              <a:t> right ventricular </a:t>
            </a:r>
            <a:r>
              <a:rPr lang="en-US" sz="3500" dirty="0" smtClean="0"/>
              <a:t>dysplasia</a:t>
            </a:r>
            <a:r>
              <a:rPr lang="sr-Latn-RS" sz="3500" dirty="0" smtClean="0"/>
              <a:t> (ARVD)</a:t>
            </a:r>
            <a:endParaRPr lang="en-US" sz="3500" dirty="0"/>
          </a:p>
        </p:txBody>
      </p:sp>
      <p:sp>
        <p:nvSpPr>
          <p:cNvPr id="3" name="Content Placeholder 2"/>
          <p:cNvSpPr>
            <a:spLocks noGrp="1"/>
          </p:cNvSpPr>
          <p:nvPr>
            <p:ph idx="1"/>
          </p:nvPr>
        </p:nvSpPr>
        <p:spPr/>
        <p:txBody>
          <a:bodyPr>
            <a:normAutofit/>
          </a:bodyPr>
          <a:lstStyle/>
          <a:p>
            <a:r>
              <a:rPr lang="en-US" dirty="0" smtClean="0"/>
              <a:t>rare </a:t>
            </a:r>
            <a:r>
              <a:rPr lang="en-US" dirty="0"/>
              <a:t>form of </a:t>
            </a:r>
            <a:r>
              <a:rPr lang="sr-Latn-RS" dirty="0" smtClean="0"/>
              <a:t>cardiomyopathy</a:t>
            </a:r>
            <a:r>
              <a:rPr lang="en-US" dirty="0" smtClean="0"/>
              <a:t>. </a:t>
            </a:r>
            <a:endParaRPr lang="sr-Latn-RS" dirty="0" smtClean="0"/>
          </a:p>
          <a:p>
            <a:r>
              <a:rPr lang="en-US" dirty="0" smtClean="0"/>
              <a:t>fat </a:t>
            </a:r>
            <a:r>
              <a:rPr lang="en-US" dirty="0"/>
              <a:t>and/or fibrous tissue replaces  </a:t>
            </a:r>
            <a:r>
              <a:rPr lang="sr-Latn-RS" dirty="0" smtClean="0"/>
              <a:t>heart</a:t>
            </a:r>
            <a:r>
              <a:rPr lang="en-US" dirty="0"/>
              <a:t> muscle in </a:t>
            </a:r>
            <a:r>
              <a:rPr lang="en-US" dirty="0" smtClean="0"/>
              <a:t>right </a:t>
            </a:r>
            <a:r>
              <a:rPr lang="en-US" dirty="0"/>
              <a:t>ventricle. </a:t>
            </a:r>
            <a:endParaRPr lang="sr-Latn-RS" dirty="0" smtClean="0"/>
          </a:p>
          <a:p>
            <a:r>
              <a:rPr lang="en-US" dirty="0" smtClean="0"/>
              <a:t>right </a:t>
            </a:r>
            <a:r>
              <a:rPr lang="en-US" dirty="0"/>
              <a:t>ventricle stretches out, becomes thin and contracts poorly. </a:t>
            </a:r>
            <a:endParaRPr lang="sr-Latn-RS" dirty="0" smtClean="0"/>
          </a:p>
          <a:p>
            <a:r>
              <a:rPr lang="en-US" dirty="0" smtClean="0"/>
              <a:t>People </a:t>
            </a:r>
            <a:r>
              <a:rPr lang="en-US" dirty="0"/>
              <a:t>with </a:t>
            </a:r>
            <a:r>
              <a:rPr lang="en-US" dirty="0" err="1"/>
              <a:t>arrhythmogenic</a:t>
            </a:r>
            <a:r>
              <a:rPr lang="en-US" dirty="0"/>
              <a:t> right ventricular dysplasia often have </a:t>
            </a:r>
            <a:r>
              <a:rPr lang="sr-Latn-RS" dirty="0" smtClean="0"/>
              <a:t>arrhythmias</a:t>
            </a:r>
            <a:r>
              <a:rPr lang="en-US" dirty="0"/>
              <a:t> (abnormal heart rhythms), which can increase their risk of sudden cardiac arrest or death.</a:t>
            </a:r>
          </a:p>
          <a:p>
            <a:r>
              <a:rPr lang="en-US" dirty="0" err="1"/>
              <a:t>Arrhythmogenic</a:t>
            </a:r>
            <a:r>
              <a:rPr lang="en-US" dirty="0"/>
              <a:t> right ventricular dysplasia is also called </a:t>
            </a:r>
            <a:r>
              <a:rPr lang="en-US" dirty="0" err="1"/>
              <a:t>arrhythmogenic</a:t>
            </a:r>
            <a:r>
              <a:rPr lang="en-US" dirty="0"/>
              <a:t> right ventricular cardiomyopathy (ARVC). </a:t>
            </a:r>
          </a:p>
        </p:txBody>
      </p:sp>
    </p:spTree>
    <p:extLst>
      <p:ext uri="{BB962C8B-B14F-4D97-AF65-F5344CB8AC3E}">
        <p14:creationId xmlns:p14="http://schemas.microsoft.com/office/powerpoint/2010/main" val="769386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Cardiomyopathy</a:t>
            </a:r>
            <a:r>
              <a:rPr lang="sr-Latn-RS" sz="3600" b="1" dirty="0" smtClean="0"/>
              <a:t/>
            </a:r>
            <a:br>
              <a:rPr lang="sr-Latn-RS" sz="3600" b="1" dirty="0" smtClean="0"/>
            </a:br>
            <a:r>
              <a:rPr lang="sr-Latn-RS" sz="3000" b="1" dirty="0" smtClean="0"/>
              <a:t>prevalence</a:t>
            </a:r>
            <a:endParaRPr lang="en-US" sz="3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08190755"/>
              </p:ext>
            </p:extLst>
          </p:nvPr>
        </p:nvGraphicFramePr>
        <p:xfrm>
          <a:off x="457200" y="2438401"/>
          <a:ext cx="8153400" cy="3200399"/>
        </p:xfrm>
        <a:graphic>
          <a:graphicData uri="http://schemas.openxmlformats.org/drawingml/2006/table">
            <a:tbl>
              <a:tblPr/>
              <a:tblGrid>
                <a:gridCol w="5364079">
                  <a:extLst>
                    <a:ext uri="{9D8B030D-6E8A-4147-A177-3AD203B41FA5}">
                      <a16:colId xmlns:a16="http://schemas.microsoft.com/office/drawing/2014/main" val="1616306039"/>
                    </a:ext>
                  </a:extLst>
                </a:gridCol>
                <a:gridCol w="2789321">
                  <a:extLst>
                    <a:ext uri="{9D8B030D-6E8A-4147-A177-3AD203B41FA5}">
                      <a16:colId xmlns:a16="http://schemas.microsoft.com/office/drawing/2014/main" val="2555017231"/>
                    </a:ext>
                  </a:extLst>
                </a:gridCol>
              </a:tblGrid>
              <a:tr h="377621">
                <a:tc>
                  <a:txBody>
                    <a:bodyPr/>
                    <a:lstStyle/>
                    <a:p>
                      <a:pPr algn="l" fontAlgn="base"/>
                      <a:r>
                        <a:rPr lang="en-US" sz="2000" b="1" dirty="0">
                          <a:effectLst/>
                          <a:latin typeface="inherit"/>
                        </a:rPr>
                        <a:t>Cardiomyopathy phenotype</a:t>
                      </a:r>
                    </a:p>
                  </a:txBody>
                  <a:tcPr marL="35538" marR="35538" marT="17769" marB="17769"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2F5F9"/>
                    </a:solidFill>
                  </a:tcPr>
                </a:tc>
                <a:tc>
                  <a:txBody>
                    <a:bodyPr/>
                    <a:lstStyle/>
                    <a:p>
                      <a:pPr algn="l" fontAlgn="base"/>
                      <a:r>
                        <a:rPr lang="en-US" sz="2000" b="1" dirty="0">
                          <a:effectLst/>
                          <a:latin typeface="inherit"/>
                        </a:rPr>
                        <a:t>Adults</a:t>
                      </a:r>
                    </a:p>
                  </a:txBody>
                  <a:tcPr marL="35538" marR="35538" marT="17769" marB="17769"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2F5F9"/>
                    </a:solidFill>
                  </a:tcPr>
                </a:tc>
                <a:extLst>
                  <a:ext uri="{0D108BD9-81ED-4DB2-BD59-A6C34878D82A}">
                    <a16:rowId xmlns:a16="http://schemas.microsoft.com/office/drawing/2014/main" val="4170244517"/>
                  </a:ext>
                </a:extLst>
              </a:tr>
              <a:tr h="544565">
                <a:tc>
                  <a:txBody>
                    <a:bodyPr/>
                    <a:lstStyle/>
                    <a:p>
                      <a:pPr algn="l" fontAlgn="t"/>
                      <a:r>
                        <a:rPr lang="en-US" sz="1500" b="1" dirty="0">
                          <a:effectLst/>
                          <a:latin typeface="inherit"/>
                        </a:rPr>
                        <a:t>HCM </a:t>
                      </a:r>
                      <a:r>
                        <a:rPr lang="sr-Latn-RS" sz="1500" b="1" dirty="0" smtClean="0">
                          <a:effectLst/>
                          <a:latin typeface="inherit"/>
                        </a:rPr>
                        <a:t>- </a:t>
                      </a:r>
                      <a:r>
                        <a:rPr lang="en-US" sz="1500" b="1" dirty="0" smtClean="0">
                          <a:solidFill>
                            <a:srgbClr val="2A2A2A"/>
                          </a:solidFill>
                          <a:latin typeface="Source Sans Pro"/>
                        </a:rPr>
                        <a:t>hypertrophic cardiomyopathy</a:t>
                      </a:r>
                      <a:endParaRPr lang="en-US" sz="1500" b="1" dirty="0">
                        <a:effectLst/>
                        <a:latin typeface="inherit"/>
                      </a:endParaRPr>
                    </a:p>
                  </a:txBody>
                  <a:tcPr marL="35538" marR="35538" marT="17769" marB="17769">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500" dirty="0">
                          <a:effectLst/>
                          <a:latin typeface="inherit"/>
                        </a:rPr>
                        <a:t>Prevalence: </a:t>
                      </a:r>
                      <a:r>
                        <a:rPr lang="en-US" sz="1500" dirty="0" smtClean="0">
                          <a:effectLst/>
                          <a:latin typeface="inherit"/>
                        </a:rPr>
                        <a:t>0.2%</a:t>
                      </a:r>
                      <a:r>
                        <a:rPr lang="en-US" sz="1500" dirty="0">
                          <a:effectLst/>
                          <a:latin typeface="inherit"/>
                        </a:rPr>
                        <a:t> </a:t>
                      </a:r>
                    </a:p>
                  </a:txBody>
                  <a:tcPr marL="35538" marR="35538" marT="17769" marB="17769">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1949991944"/>
                  </a:ext>
                </a:extLst>
              </a:tr>
              <a:tr h="556318">
                <a:tc>
                  <a:txBody>
                    <a:bodyPr/>
                    <a:lstStyle/>
                    <a:p>
                      <a:pPr algn="l" fontAlgn="t"/>
                      <a:r>
                        <a:rPr lang="en-US" sz="1500" b="1" dirty="0">
                          <a:effectLst/>
                          <a:latin typeface="inherit"/>
                        </a:rPr>
                        <a:t>DCM </a:t>
                      </a:r>
                      <a:r>
                        <a:rPr lang="sr-Latn-RS" sz="1500" b="1" dirty="0" smtClean="0">
                          <a:effectLst/>
                          <a:latin typeface="inherit"/>
                        </a:rPr>
                        <a:t>- </a:t>
                      </a:r>
                      <a:r>
                        <a:rPr lang="en-US" sz="1500" b="1" dirty="0" smtClean="0">
                          <a:solidFill>
                            <a:srgbClr val="2A2A2A"/>
                          </a:solidFill>
                          <a:latin typeface="Source Sans Pro"/>
                        </a:rPr>
                        <a:t>dilated cardiomyopathy</a:t>
                      </a:r>
                      <a:endParaRPr lang="en-US" sz="1500" b="1" dirty="0">
                        <a:effectLst/>
                        <a:latin typeface="inherit"/>
                      </a:endParaRPr>
                    </a:p>
                  </a:txBody>
                  <a:tcPr marL="35538" marR="35538" marT="17769" marB="17769">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500" dirty="0">
                          <a:effectLst/>
                          <a:latin typeface="inherit"/>
                        </a:rPr>
                        <a:t>Prevalence: </a:t>
                      </a:r>
                      <a:r>
                        <a:rPr lang="en-US" sz="1500" dirty="0" smtClean="0">
                          <a:effectLst/>
                          <a:latin typeface="inherit"/>
                        </a:rPr>
                        <a:t>0.036–0.400%</a:t>
                      </a:r>
                      <a:r>
                        <a:rPr lang="en-US" sz="1500" dirty="0">
                          <a:effectLst/>
                          <a:latin typeface="inherit"/>
                        </a:rPr>
                        <a:t> </a:t>
                      </a:r>
                    </a:p>
                  </a:txBody>
                  <a:tcPr marL="35538" marR="35538" marT="17769" marB="17769">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2476614441"/>
                  </a:ext>
                </a:extLst>
              </a:tr>
              <a:tr h="672137">
                <a:tc>
                  <a:txBody>
                    <a:bodyPr/>
                    <a:lstStyle/>
                    <a:p>
                      <a:pPr algn="l" fontAlgn="t"/>
                      <a:r>
                        <a:rPr lang="en-US" sz="1500" b="1" dirty="0">
                          <a:effectLst/>
                          <a:latin typeface="inherit"/>
                        </a:rPr>
                        <a:t>NDLVC </a:t>
                      </a:r>
                      <a:r>
                        <a:rPr lang="sr-Latn-RS" sz="1500" b="1" dirty="0" smtClean="0">
                          <a:effectLst/>
                          <a:latin typeface="inherit"/>
                        </a:rPr>
                        <a:t>- </a:t>
                      </a:r>
                      <a:r>
                        <a:rPr lang="en-US" sz="1500" b="1" dirty="0" smtClean="0">
                          <a:solidFill>
                            <a:srgbClr val="2A2A2A"/>
                          </a:solidFill>
                          <a:latin typeface="Source Sans Pro"/>
                        </a:rPr>
                        <a:t>non-dilated left ventricular cardiomyopathy</a:t>
                      </a:r>
                      <a:endParaRPr lang="en-US" sz="1500" b="1" dirty="0">
                        <a:effectLst/>
                        <a:latin typeface="inherit"/>
                      </a:endParaRPr>
                    </a:p>
                  </a:txBody>
                  <a:tcPr marL="35538" marR="35538" marT="17769" marB="17769">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500" dirty="0">
                          <a:effectLst/>
                          <a:latin typeface="inherit"/>
                        </a:rPr>
                        <a:t>To be determined </a:t>
                      </a:r>
                    </a:p>
                  </a:txBody>
                  <a:tcPr marL="35538" marR="35538" marT="17769" marB="17769">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781373434"/>
                  </a:ext>
                </a:extLst>
              </a:tr>
              <a:tr h="672137">
                <a:tc>
                  <a:txBody>
                    <a:bodyPr/>
                    <a:lstStyle/>
                    <a:p>
                      <a:pPr algn="l" fontAlgn="t"/>
                      <a:r>
                        <a:rPr lang="en-US" sz="1500" b="1" dirty="0">
                          <a:effectLst/>
                          <a:latin typeface="inherit"/>
                        </a:rPr>
                        <a:t>ARVC </a:t>
                      </a:r>
                      <a:r>
                        <a:rPr lang="sr-Latn-RS" sz="1500" b="1" dirty="0" smtClean="0">
                          <a:effectLst/>
                          <a:latin typeface="inherit"/>
                        </a:rPr>
                        <a:t>- </a:t>
                      </a:r>
                      <a:r>
                        <a:rPr lang="en-US" sz="1500" b="1" dirty="0" err="1" smtClean="0">
                          <a:solidFill>
                            <a:srgbClr val="2A2A2A"/>
                          </a:solidFill>
                          <a:latin typeface="Source Sans Pro"/>
                        </a:rPr>
                        <a:t>arrhythmogenic</a:t>
                      </a:r>
                      <a:r>
                        <a:rPr lang="en-US" sz="1500" b="1" dirty="0" smtClean="0">
                          <a:solidFill>
                            <a:srgbClr val="2A2A2A"/>
                          </a:solidFill>
                          <a:latin typeface="Source Sans Pro"/>
                        </a:rPr>
                        <a:t> right ventricular cardiomyopathy</a:t>
                      </a:r>
                      <a:endParaRPr lang="en-US" sz="1500" b="1" dirty="0">
                        <a:effectLst/>
                        <a:latin typeface="inherit"/>
                      </a:endParaRPr>
                    </a:p>
                  </a:txBody>
                  <a:tcPr marL="35538" marR="35538" marT="17769" marB="17769">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tc>
                  <a:txBody>
                    <a:bodyPr/>
                    <a:lstStyle/>
                    <a:p>
                      <a:pPr algn="l" fontAlgn="t"/>
                      <a:r>
                        <a:rPr lang="en-US" sz="1500" dirty="0">
                          <a:effectLst/>
                          <a:latin typeface="inherit"/>
                        </a:rPr>
                        <a:t>Prevalence: </a:t>
                      </a:r>
                      <a:r>
                        <a:rPr lang="en-US" sz="1500" dirty="0" smtClean="0">
                          <a:effectLst/>
                          <a:latin typeface="inherit"/>
                        </a:rPr>
                        <a:t>0.078%</a:t>
                      </a:r>
                      <a:endParaRPr lang="en-US" sz="1500" dirty="0">
                        <a:effectLst/>
                        <a:latin typeface="inherit"/>
                      </a:endParaRPr>
                    </a:p>
                  </a:txBody>
                  <a:tcPr marL="35538" marR="35538" marT="17769" marB="17769">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7620" cap="flat" cmpd="sng" algn="ctr">
                      <a:solidFill>
                        <a:srgbClr val="CFD5E4"/>
                      </a:solidFill>
                      <a:prstDash val="solid"/>
                      <a:round/>
                      <a:headEnd type="none" w="med" len="med"/>
                      <a:tailEnd type="none" w="med" len="med"/>
                    </a:lnB>
                    <a:solidFill>
                      <a:srgbClr val="FFFFFF"/>
                    </a:solidFill>
                  </a:tcPr>
                </a:tc>
                <a:extLst>
                  <a:ext uri="{0D108BD9-81ED-4DB2-BD59-A6C34878D82A}">
                    <a16:rowId xmlns:a16="http://schemas.microsoft.com/office/drawing/2014/main" val="1005814861"/>
                  </a:ext>
                </a:extLst>
              </a:tr>
              <a:tr h="377621">
                <a:tc>
                  <a:txBody>
                    <a:bodyPr/>
                    <a:lstStyle/>
                    <a:p>
                      <a:pPr algn="l" fontAlgn="t"/>
                      <a:r>
                        <a:rPr lang="en-US" sz="1500" b="1" dirty="0">
                          <a:effectLst/>
                          <a:latin typeface="inherit"/>
                        </a:rPr>
                        <a:t>RCM </a:t>
                      </a:r>
                      <a:r>
                        <a:rPr lang="sr-Latn-RS" sz="1500" b="1" dirty="0" smtClean="0">
                          <a:effectLst/>
                          <a:latin typeface="inherit"/>
                        </a:rPr>
                        <a:t>- </a:t>
                      </a:r>
                      <a:r>
                        <a:rPr lang="en-US" sz="1500" b="1" dirty="0" smtClean="0">
                          <a:solidFill>
                            <a:srgbClr val="2A2A2A"/>
                          </a:solidFill>
                          <a:latin typeface="Source Sans Pro"/>
                        </a:rPr>
                        <a:t>restrictive cardiomyopathy</a:t>
                      </a:r>
                      <a:endParaRPr lang="en-US" sz="1500" b="1" dirty="0">
                        <a:effectLst/>
                        <a:latin typeface="inherit"/>
                      </a:endParaRPr>
                    </a:p>
                  </a:txBody>
                  <a:tcPr marL="35538" marR="35538" marT="17769" marB="17769">
                    <a:lnL w="12700" cap="flat" cmpd="sng" algn="ctr">
                      <a:solidFill>
                        <a:schemeClr val="tx1"/>
                      </a:solidFill>
                      <a:prstDash val="solid"/>
                      <a:round/>
                      <a:headEnd type="none" w="med" len="med"/>
                      <a:tailEnd type="none" w="med" len="med"/>
                    </a:lnL>
                    <a:lnR>
                      <a:noFill/>
                    </a:lnR>
                    <a:lnT w="7620" cap="flat" cmpd="sng" algn="ctr">
                      <a:solidFill>
                        <a:srgbClr val="CFD5E4"/>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fontAlgn="t"/>
                      <a:r>
                        <a:rPr lang="en-US" sz="1500" dirty="0">
                          <a:effectLst/>
                          <a:latin typeface="inherit"/>
                        </a:rPr>
                        <a:t>Rare </a:t>
                      </a:r>
                    </a:p>
                  </a:txBody>
                  <a:tcPr marL="35538" marR="35538" marT="17769" marB="17769">
                    <a:lnL>
                      <a:noFill/>
                    </a:lnL>
                    <a:lnR w="12700" cap="flat" cmpd="sng" algn="ctr">
                      <a:solidFill>
                        <a:schemeClr val="tx1"/>
                      </a:solidFill>
                      <a:prstDash val="solid"/>
                      <a:round/>
                      <a:headEnd type="none" w="med" len="med"/>
                      <a:tailEnd type="none" w="med" len="med"/>
                    </a:lnR>
                    <a:lnT w="7620" cap="flat" cmpd="sng" algn="ctr">
                      <a:solidFill>
                        <a:srgbClr val="CFD5E4"/>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74665720"/>
                  </a:ext>
                </a:extLst>
              </a:tr>
            </a:tbl>
          </a:graphicData>
        </a:graphic>
      </p:graphicFrame>
    </p:spTree>
    <p:extLst>
      <p:ext uri="{BB962C8B-B14F-4D97-AF65-F5344CB8AC3E}">
        <p14:creationId xmlns:p14="http://schemas.microsoft.com/office/powerpoint/2010/main" val="303116314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ARVd (or ARVC)</a:t>
            </a:r>
            <a:br>
              <a:rPr lang="sr-Latn-RS" dirty="0" smtClean="0"/>
            </a:br>
            <a:r>
              <a:rPr lang="sr-Latn-RS" dirty="0" smtClean="0"/>
              <a:t>DIAGNOSIS</a:t>
            </a:r>
            <a:endParaRPr lang="en-US" dirty="0"/>
          </a:p>
        </p:txBody>
      </p:sp>
      <p:sp>
        <p:nvSpPr>
          <p:cNvPr id="3" name="Content Placeholder 2"/>
          <p:cNvSpPr>
            <a:spLocks noGrp="1"/>
          </p:cNvSpPr>
          <p:nvPr>
            <p:ph idx="1"/>
          </p:nvPr>
        </p:nvSpPr>
        <p:spPr/>
        <p:txBody>
          <a:bodyPr>
            <a:normAutofit/>
          </a:bodyPr>
          <a:lstStyle/>
          <a:p>
            <a:r>
              <a:rPr lang="en-US" dirty="0" err="1" smtClean="0"/>
              <a:t>Electrocardiogra</a:t>
            </a:r>
            <a:r>
              <a:rPr lang="sr-Latn-RS" dirty="0" smtClean="0"/>
              <a:t>phy</a:t>
            </a:r>
          </a:p>
          <a:p>
            <a:r>
              <a:rPr lang="sr-Latn-RS" dirty="0" smtClean="0"/>
              <a:t>Transthoracic echocardiography</a:t>
            </a:r>
          </a:p>
          <a:p>
            <a:r>
              <a:rPr lang="sr-Latn-RS" dirty="0" smtClean="0"/>
              <a:t>ECG Holter</a:t>
            </a:r>
            <a:endParaRPr lang="en-US" dirty="0"/>
          </a:p>
          <a:p>
            <a:r>
              <a:rPr lang="en-US" dirty="0"/>
              <a:t>Angiogram of the right ventricle (rarely used).</a:t>
            </a:r>
          </a:p>
          <a:p>
            <a:r>
              <a:rPr lang="en-US" dirty="0"/>
              <a:t>Electrophysiology </a:t>
            </a:r>
            <a:r>
              <a:rPr lang="en-US" dirty="0" smtClean="0"/>
              <a:t>testing</a:t>
            </a:r>
            <a:endParaRPr lang="en-US" dirty="0"/>
          </a:p>
          <a:p>
            <a:r>
              <a:rPr lang="en-US" dirty="0"/>
              <a:t>Cardiac magnetic resonance </a:t>
            </a:r>
            <a:r>
              <a:rPr lang="en-US" dirty="0" smtClean="0"/>
              <a:t>imaging</a:t>
            </a:r>
            <a:endParaRPr lang="en-US" dirty="0"/>
          </a:p>
          <a:p>
            <a:r>
              <a:rPr lang="en-US" dirty="0"/>
              <a:t>Cardiac computed </a:t>
            </a:r>
            <a:r>
              <a:rPr lang="en-US" dirty="0" smtClean="0"/>
              <a:t>tomography</a:t>
            </a:r>
            <a:endParaRPr lang="en-US" dirty="0"/>
          </a:p>
          <a:p>
            <a:r>
              <a:rPr lang="en-US" dirty="0"/>
              <a:t>Biopsy </a:t>
            </a:r>
            <a:r>
              <a:rPr lang="en-US" dirty="0" smtClean="0"/>
              <a:t>(rarely used</a:t>
            </a:r>
            <a:r>
              <a:rPr lang="sr-Latn-RS" dirty="0"/>
              <a:t>)</a:t>
            </a:r>
            <a:r>
              <a:rPr lang="en-US" dirty="0" smtClean="0"/>
              <a:t>.</a:t>
            </a:r>
            <a:endParaRPr lang="en-US" dirty="0"/>
          </a:p>
          <a:p>
            <a:endParaRPr lang="en-US" dirty="0"/>
          </a:p>
        </p:txBody>
      </p:sp>
    </p:spTree>
    <p:extLst>
      <p:ext uri="{BB962C8B-B14F-4D97-AF65-F5344CB8AC3E}">
        <p14:creationId xmlns:p14="http://schemas.microsoft.com/office/powerpoint/2010/main" val="3730512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PERIPARTum CARDiOMYOPATHY</a:t>
            </a:r>
            <a:endParaRPr lang="en-US" dirty="0"/>
          </a:p>
        </p:txBody>
      </p:sp>
      <p:sp>
        <p:nvSpPr>
          <p:cNvPr id="3" name="Content Placeholder 2"/>
          <p:cNvSpPr>
            <a:spLocks noGrp="1"/>
          </p:cNvSpPr>
          <p:nvPr>
            <p:ph idx="1"/>
          </p:nvPr>
        </p:nvSpPr>
        <p:spPr/>
        <p:txBody>
          <a:bodyPr/>
          <a:lstStyle/>
          <a:p>
            <a:r>
              <a:rPr lang="en-US" dirty="0" err="1"/>
              <a:t>Peripartum</a:t>
            </a:r>
            <a:r>
              <a:rPr lang="en-US" dirty="0"/>
              <a:t> cardiomyopathy (PPCM), also known as postpartum cardiomyopathy, is an uncommon form of heart failure that happens towards the end of pregnancy or in the months following delivery, when no other cause of heart failure can be found. </a:t>
            </a:r>
            <a:endParaRPr lang="sr-Latn-RS" dirty="0" smtClean="0"/>
          </a:p>
          <a:p>
            <a:r>
              <a:rPr lang="en-US" dirty="0" smtClean="0"/>
              <a:t>PPCM </a:t>
            </a:r>
            <a:r>
              <a:rPr lang="en-US" dirty="0"/>
              <a:t>is most commonly diagnosed in the last month of pregnancy and the weeks following delivery but can occur 5 months or more postpartum. </a:t>
            </a:r>
            <a:endParaRPr lang="sr-Latn-RS" dirty="0" smtClean="0"/>
          </a:p>
          <a:p>
            <a:r>
              <a:rPr lang="en-US" dirty="0" smtClean="0"/>
              <a:t>PPCM </a:t>
            </a:r>
            <a:r>
              <a:rPr lang="en-US" dirty="0"/>
              <a:t>is diagnosed in individuals without a prior diagnosis of heart disease. </a:t>
            </a:r>
          </a:p>
        </p:txBody>
      </p:sp>
    </p:spTree>
    <p:extLst>
      <p:ext uri="{BB962C8B-B14F-4D97-AF65-F5344CB8AC3E}">
        <p14:creationId xmlns:p14="http://schemas.microsoft.com/office/powerpoint/2010/main" val="36651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4632"/>
            <a:ext cx="7772400" cy="1115568"/>
          </a:xfrm>
        </p:spPr>
        <p:txBody>
          <a:bodyPr/>
          <a:lstStyle/>
          <a:p>
            <a:r>
              <a:rPr lang="sr-Latn-RS" dirty="0"/>
              <a:t>PERIPARTum CARDiOMYOPATHY</a:t>
            </a:r>
            <a:endParaRPr lang="en-US" dirty="0"/>
          </a:p>
        </p:txBody>
      </p:sp>
      <p:sp>
        <p:nvSpPr>
          <p:cNvPr id="3" name="Content Placeholder 2"/>
          <p:cNvSpPr>
            <a:spLocks noGrp="1"/>
          </p:cNvSpPr>
          <p:nvPr>
            <p:ph idx="1"/>
          </p:nvPr>
        </p:nvSpPr>
        <p:spPr/>
        <p:txBody>
          <a:bodyPr>
            <a:normAutofit fontScale="92500" lnSpcReduction="10000"/>
          </a:bodyPr>
          <a:lstStyle/>
          <a:p>
            <a:r>
              <a:rPr lang="sr-Latn-RS" dirty="0"/>
              <a:t>H</a:t>
            </a:r>
            <a:r>
              <a:rPr lang="en-US" dirty="0" err="1" smtClean="0"/>
              <a:t>eart</a:t>
            </a:r>
            <a:r>
              <a:rPr lang="en-US" dirty="0" smtClean="0"/>
              <a:t> </a:t>
            </a:r>
            <a:r>
              <a:rPr lang="en-US" dirty="0"/>
              <a:t>chambers enlarge and the heart muscle weakens. </a:t>
            </a:r>
            <a:endParaRPr lang="sr-Latn-RS" dirty="0" smtClean="0"/>
          </a:p>
          <a:p>
            <a:r>
              <a:rPr lang="en-US" dirty="0" smtClean="0"/>
              <a:t>This </a:t>
            </a:r>
            <a:r>
              <a:rPr lang="en-US" dirty="0"/>
              <a:t>causes </a:t>
            </a:r>
            <a:r>
              <a:rPr lang="sr-Latn-RS" dirty="0" smtClean="0"/>
              <a:t>systolic heart failure</a:t>
            </a:r>
          </a:p>
          <a:p>
            <a:r>
              <a:rPr lang="sr-Latn-RS" dirty="0" smtClean="0"/>
              <a:t>Symptoms of heart failure (can mimic with those of pregnancy: </a:t>
            </a:r>
            <a:r>
              <a:rPr lang="en-US" dirty="0" smtClean="0"/>
              <a:t>shortness </a:t>
            </a:r>
            <a:r>
              <a:rPr lang="en-US" dirty="0"/>
              <a:t>of breath and swelling in the feet and </a:t>
            </a:r>
            <a:r>
              <a:rPr lang="en-US" dirty="0" smtClean="0"/>
              <a:t>legs</a:t>
            </a:r>
            <a:r>
              <a:rPr lang="sr-Latn-RS" dirty="0" smtClean="0"/>
              <a:t>).</a:t>
            </a:r>
            <a:endParaRPr lang="en-US" dirty="0"/>
          </a:p>
          <a:p>
            <a:r>
              <a:rPr lang="sr-Latn-RS" dirty="0" smtClean="0"/>
              <a:t>Physical exam (congestive heart failure)</a:t>
            </a:r>
          </a:p>
          <a:p>
            <a:r>
              <a:rPr lang="sr-Latn-RS" dirty="0" smtClean="0"/>
              <a:t>Echocardiography (heart failure with LVEF &lt; 45%) </a:t>
            </a:r>
          </a:p>
          <a:p>
            <a:r>
              <a:rPr lang="en-US" dirty="0" smtClean="0"/>
              <a:t>Lab </a:t>
            </a:r>
            <a:r>
              <a:rPr lang="en-US" dirty="0"/>
              <a:t>tests </a:t>
            </a:r>
            <a:r>
              <a:rPr lang="sr-Latn-RS" dirty="0" smtClean="0"/>
              <a:t>(</a:t>
            </a:r>
            <a:r>
              <a:rPr lang="en-US" dirty="0"/>
              <a:t>kidney, electrolytes, liver, thyroid function and a complete blood count to look for anemia or evidence of infection. Brain Natriuretic Peptide (BNP) and N-Terminal Pro-BNP levels</a:t>
            </a:r>
            <a:r>
              <a:rPr lang="sr-Latn-RS" dirty="0" smtClean="0"/>
              <a:t>)</a:t>
            </a:r>
            <a:endParaRPr lang="en-US" dirty="0"/>
          </a:p>
          <a:p>
            <a:r>
              <a:rPr lang="sr-Latn-RS" dirty="0" smtClean="0"/>
              <a:t>W</a:t>
            </a:r>
            <a:r>
              <a:rPr lang="en-US" dirty="0" err="1" smtClean="0"/>
              <a:t>ith</a:t>
            </a:r>
            <a:r>
              <a:rPr lang="en-US" dirty="0" smtClean="0"/>
              <a:t> </a:t>
            </a:r>
            <a:r>
              <a:rPr lang="en-US" dirty="0"/>
              <a:t>medical therapy, many women </a:t>
            </a:r>
            <a:r>
              <a:rPr lang="en-US" dirty="0" smtClean="0"/>
              <a:t>recover </a:t>
            </a:r>
            <a:r>
              <a:rPr lang="en-US" dirty="0"/>
              <a:t>normal heart function within </a:t>
            </a:r>
            <a:r>
              <a:rPr lang="en-US" dirty="0" smtClean="0"/>
              <a:t>3 </a:t>
            </a:r>
            <a:r>
              <a:rPr lang="en-US" dirty="0"/>
              <a:t>to 6 months of treatment. A small number of patients </a:t>
            </a:r>
            <a:r>
              <a:rPr lang="en-US" dirty="0" smtClean="0"/>
              <a:t>develop </a:t>
            </a:r>
            <a:r>
              <a:rPr lang="en-US" dirty="0"/>
              <a:t>severe heart failure requiring mechanical heart pumps or heart transplant.</a:t>
            </a:r>
            <a:endParaRPr lang="sr-Latn-RS" dirty="0" smtClean="0"/>
          </a:p>
        </p:txBody>
      </p:sp>
    </p:spTree>
    <p:extLst>
      <p:ext uri="{BB962C8B-B14F-4D97-AF65-F5344CB8AC3E}">
        <p14:creationId xmlns:p14="http://schemas.microsoft.com/office/powerpoint/2010/main" val="22825944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400" dirty="0">
                <a:solidFill>
                  <a:schemeClr val="tx1"/>
                </a:solidFill>
              </a:rPr>
              <a:t>Myocarditis</a:t>
            </a:r>
            <a:endParaRPr lang="en-US" dirty="0">
              <a:solidFill>
                <a:schemeClr val="tx1"/>
              </a:solidFill>
            </a:endParaRPr>
          </a:p>
        </p:txBody>
      </p:sp>
      <p:sp>
        <p:nvSpPr>
          <p:cNvPr id="3" name="Content Placeholder 2"/>
          <p:cNvSpPr>
            <a:spLocks noGrp="1"/>
          </p:cNvSpPr>
          <p:nvPr>
            <p:ph idx="1"/>
          </p:nvPr>
        </p:nvSpPr>
        <p:spPr/>
        <p:txBody>
          <a:bodyPr>
            <a:normAutofit/>
          </a:bodyPr>
          <a:lstStyle/>
          <a:p>
            <a:r>
              <a:rPr lang="en-US" dirty="0"/>
              <a:t>Inflammation of the heart </a:t>
            </a:r>
            <a:r>
              <a:rPr lang="en-US" dirty="0" smtClean="0"/>
              <a:t>muscle</a:t>
            </a:r>
            <a:r>
              <a:rPr lang="sr-Latn-RS" dirty="0" smtClean="0"/>
              <a:t> </a:t>
            </a:r>
            <a:r>
              <a:rPr lang="en-US" dirty="0" smtClean="0"/>
              <a:t>which </a:t>
            </a:r>
            <a:r>
              <a:rPr lang="en-US" dirty="0"/>
              <a:t>is characterized by diffuse or focal infiltrates of inflammatory cells in the </a:t>
            </a:r>
            <a:r>
              <a:rPr lang="en-US" dirty="0" err="1" smtClean="0"/>
              <a:t>intersti</a:t>
            </a:r>
            <a:r>
              <a:rPr lang="sr-Latn-RS" dirty="0" smtClean="0"/>
              <a:t>ti</a:t>
            </a:r>
            <a:r>
              <a:rPr lang="en-US" dirty="0" smtClean="0"/>
              <a:t>um </a:t>
            </a:r>
            <a:r>
              <a:rPr lang="en-US" dirty="0"/>
              <a:t>with myocyte </a:t>
            </a:r>
            <a:r>
              <a:rPr lang="en-US" dirty="0" smtClean="0"/>
              <a:t>damage</a:t>
            </a:r>
            <a:endParaRPr lang="sr-Latn-RS" dirty="0" smtClean="0"/>
          </a:p>
          <a:p>
            <a:pPr lvl="1"/>
            <a:r>
              <a:rPr lang="sr-Latn-RS" dirty="0"/>
              <a:t>s</a:t>
            </a:r>
            <a:r>
              <a:rPr lang="en-US" dirty="0" err="1" smtClean="0"/>
              <a:t>ignificant</a:t>
            </a:r>
            <a:r>
              <a:rPr lang="en-US" dirty="0" smtClean="0"/>
              <a:t> </a:t>
            </a:r>
            <a:r>
              <a:rPr lang="en-US" dirty="0"/>
              <a:t>cause of sudden cardiac death (20</a:t>
            </a:r>
            <a:r>
              <a:rPr lang="en-US" dirty="0" smtClean="0"/>
              <a:t>%)</a:t>
            </a:r>
            <a:r>
              <a:rPr lang="sr-Latn-RS" dirty="0" smtClean="0"/>
              <a:t> </a:t>
            </a:r>
            <a:r>
              <a:rPr lang="en-US" dirty="0" smtClean="0"/>
              <a:t>in </a:t>
            </a:r>
            <a:r>
              <a:rPr lang="en-US" dirty="0"/>
              <a:t>adults </a:t>
            </a:r>
            <a:r>
              <a:rPr lang="sr-Latn-RS" dirty="0"/>
              <a:t>&lt;</a:t>
            </a:r>
            <a:r>
              <a:rPr lang="en-US" dirty="0" smtClean="0"/>
              <a:t> </a:t>
            </a:r>
            <a:r>
              <a:rPr lang="en-US" dirty="0"/>
              <a:t>40</a:t>
            </a:r>
            <a:r>
              <a:rPr lang="en-US" dirty="0" smtClean="0"/>
              <a:t>.</a:t>
            </a:r>
            <a:endParaRPr lang="sr-Latn-RS" dirty="0" smtClean="0"/>
          </a:p>
          <a:p>
            <a:r>
              <a:rPr lang="sr-Latn-RS" dirty="0" smtClean="0"/>
              <a:t>Frequency: </a:t>
            </a:r>
            <a:r>
              <a:rPr lang="en-US" dirty="0" smtClean="0"/>
              <a:t>8 </a:t>
            </a:r>
            <a:r>
              <a:rPr lang="en-US" dirty="0"/>
              <a:t>to 10 per 100,000 inhabitants</a:t>
            </a:r>
          </a:p>
          <a:p>
            <a:r>
              <a:rPr lang="en-US" dirty="0"/>
              <a:t>Since the subclinical form is common, many deaths remain unrecognized.</a:t>
            </a:r>
          </a:p>
          <a:p>
            <a:r>
              <a:rPr lang="en-US" dirty="0" smtClean="0"/>
              <a:t>In </a:t>
            </a:r>
            <a:r>
              <a:rPr lang="en-US" dirty="0"/>
              <a:t>patients with dilated cardiomyopathy, myocarditis is responsible for 10 to 40% of cases.</a:t>
            </a:r>
          </a:p>
        </p:txBody>
      </p:sp>
    </p:spTree>
    <p:extLst>
      <p:ext uri="{BB962C8B-B14F-4D97-AF65-F5344CB8AC3E}">
        <p14:creationId xmlns:p14="http://schemas.microsoft.com/office/powerpoint/2010/main" val="35156150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ETIOLOGY</a:t>
            </a:r>
            <a:endParaRPr lang="en-US" dirty="0"/>
          </a:p>
        </p:txBody>
      </p:sp>
      <p:sp>
        <p:nvSpPr>
          <p:cNvPr id="3" name="Content Placeholder 2"/>
          <p:cNvSpPr>
            <a:spLocks noGrp="1"/>
          </p:cNvSpPr>
          <p:nvPr>
            <p:ph idx="1"/>
          </p:nvPr>
        </p:nvSpPr>
        <p:spPr/>
        <p:txBody>
          <a:bodyPr>
            <a:normAutofit lnSpcReduction="10000"/>
          </a:bodyPr>
          <a:lstStyle/>
          <a:p>
            <a:r>
              <a:rPr lang="en-US" dirty="0"/>
              <a:t>Viruses</a:t>
            </a:r>
          </a:p>
          <a:p>
            <a:r>
              <a:rPr lang="en-US" dirty="0"/>
              <a:t>Bacteria</a:t>
            </a:r>
          </a:p>
          <a:p>
            <a:r>
              <a:rPr lang="en-US" dirty="0"/>
              <a:t>Parasites</a:t>
            </a:r>
          </a:p>
          <a:p>
            <a:r>
              <a:rPr lang="en-US" dirty="0"/>
              <a:t>Spirochetes</a:t>
            </a:r>
          </a:p>
          <a:p>
            <a:r>
              <a:rPr lang="en-US" dirty="0"/>
              <a:t>Chlamydia</a:t>
            </a:r>
          </a:p>
          <a:p>
            <a:r>
              <a:rPr lang="en-US" dirty="0"/>
              <a:t>Rickettsia</a:t>
            </a:r>
          </a:p>
          <a:p>
            <a:r>
              <a:rPr lang="en-US" dirty="0"/>
              <a:t>Fungi</a:t>
            </a:r>
          </a:p>
          <a:p>
            <a:r>
              <a:rPr lang="en-US" dirty="0"/>
              <a:t>Medicines</a:t>
            </a:r>
          </a:p>
          <a:p>
            <a:r>
              <a:rPr lang="en-US" dirty="0"/>
              <a:t>Internal triggers: autoimmune activity against own-structures (self-antigen)</a:t>
            </a:r>
          </a:p>
        </p:txBody>
      </p:sp>
    </p:spTree>
    <p:extLst>
      <p:ext uri="{BB962C8B-B14F-4D97-AF65-F5344CB8AC3E}">
        <p14:creationId xmlns:p14="http://schemas.microsoft.com/office/powerpoint/2010/main" val="29967684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ETIOLOGY</a:t>
            </a:r>
            <a:endParaRPr lang="en-US" dirty="0"/>
          </a:p>
        </p:txBody>
      </p:sp>
      <p:sp>
        <p:nvSpPr>
          <p:cNvPr id="3" name="Content Placeholder 2"/>
          <p:cNvSpPr>
            <a:spLocks noGrp="1"/>
          </p:cNvSpPr>
          <p:nvPr>
            <p:ph idx="1"/>
          </p:nvPr>
        </p:nvSpPr>
        <p:spPr/>
        <p:txBody>
          <a:bodyPr/>
          <a:lstStyle/>
          <a:p>
            <a:r>
              <a:rPr lang="en-US" dirty="0"/>
              <a:t>Most viruses enter the body through the upper respiratory </a:t>
            </a:r>
            <a:r>
              <a:rPr lang="en-US" dirty="0" smtClean="0"/>
              <a:t>or </a:t>
            </a:r>
            <a:r>
              <a:rPr lang="en-US" dirty="0"/>
              <a:t>the gastrointestinal tract</a:t>
            </a:r>
          </a:p>
          <a:p>
            <a:r>
              <a:rPr lang="en-US" dirty="0"/>
              <a:t>Susceptibility to viral infections increases:</a:t>
            </a:r>
          </a:p>
          <a:p>
            <a:pPr lvl="1"/>
            <a:r>
              <a:rPr lang="en-US" dirty="0"/>
              <a:t>malnutrition, </a:t>
            </a:r>
            <a:endParaRPr lang="sr-Latn-RS" dirty="0" smtClean="0"/>
          </a:p>
          <a:p>
            <a:pPr lvl="1"/>
            <a:r>
              <a:rPr lang="en-US" dirty="0" smtClean="0"/>
              <a:t>physical </a:t>
            </a:r>
            <a:r>
              <a:rPr lang="en-US" dirty="0"/>
              <a:t>effort, </a:t>
            </a:r>
            <a:endParaRPr lang="sr-Latn-RS" dirty="0" smtClean="0"/>
          </a:p>
          <a:p>
            <a:pPr lvl="1"/>
            <a:r>
              <a:rPr lang="en-US" dirty="0" smtClean="0"/>
              <a:t>age </a:t>
            </a:r>
            <a:r>
              <a:rPr lang="en-US" dirty="0"/>
              <a:t>(the youngest and oldest part of the population get sick most often), </a:t>
            </a:r>
            <a:endParaRPr lang="sr-Latn-RS" dirty="0" smtClean="0"/>
          </a:p>
          <a:p>
            <a:pPr lvl="1"/>
            <a:r>
              <a:rPr lang="sr-Latn-RS" dirty="0"/>
              <a:t>s</a:t>
            </a:r>
            <a:r>
              <a:rPr lang="en-US" dirty="0" smtClean="0"/>
              <a:t>tress</a:t>
            </a:r>
            <a:r>
              <a:rPr lang="sr-Latn-RS" dirty="0" smtClean="0"/>
              <a:t>,</a:t>
            </a:r>
            <a:r>
              <a:rPr lang="en-US" dirty="0" smtClean="0"/>
              <a:t> </a:t>
            </a:r>
            <a:endParaRPr lang="sr-Latn-RS" dirty="0" smtClean="0"/>
          </a:p>
          <a:p>
            <a:pPr lvl="1"/>
            <a:r>
              <a:rPr lang="en-US" dirty="0" smtClean="0"/>
              <a:t>hormones</a:t>
            </a:r>
            <a:endParaRPr lang="en-US" dirty="0"/>
          </a:p>
          <a:p>
            <a:r>
              <a:rPr lang="en-US" dirty="0"/>
              <a:t>There is a genetically determined greater susceptibility to viral infections due to an altered autoimmune response.</a:t>
            </a:r>
          </a:p>
        </p:txBody>
      </p:sp>
    </p:spTree>
    <p:extLst>
      <p:ext uri="{BB962C8B-B14F-4D97-AF65-F5344CB8AC3E}">
        <p14:creationId xmlns:p14="http://schemas.microsoft.com/office/powerpoint/2010/main" val="36460912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3243" t="10283" b="5610"/>
          <a:stretch/>
        </p:blipFill>
        <p:spPr bwMode="auto">
          <a:xfrm>
            <a:off x="723900" y="381000"/>
            <a:ext cx="7029009" cy="633914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4897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Mechanisms of myocardial damage</a:t>
            </a:r>
            <a:endParaRPr lang="en-US" dirty="0"/>
          </a:p>
        </p:txBody>
      </p:sp>
      <p:sp>
        <p:nvSpPr>
          <p:cNvPr id="3" name="Content Placeholder 2"/>
          <p:cNvSpPr>
            <a:spLocks noGrp="1"/>
          </p:cNvSpPr>
          <p:nvPr>
            <p:ph idx="1"/>
          </p:nvPr>
        </p:nvSpPr>
        <p:spPr/>
        <p:txBody>
          <a:bodyPr/>
          <a:lstStyle/>
          <a:p>
            <a:r>
              <a:rPr lang="en-US" dirty="0"/>
              <a:t>Direct damage to the myocardium (</a:t>
            </a:r>
            <a:r>
              <a:rPr lang="en-US" dirty="0" err="1"/>
              <a:t>cytopathogenetic</a:t>
            </a:r>
            <a:r>
              <a:rPr lang="en-US" dirty="0"/>
              <a:t> </a:t>
            </a:r>
            <a:r>
              <a:rPr lang="en-US" dirty="0" smtClean="0"/>
              <a:t>action)</a:t>
            </a:r>
            <a:endParaRPr lang="en-US" dirty="0"/>
          </a:p>
          <a:p>
            <a:endParaRPr lang="en-US" dirty="0"/>
          </a:p>
          <a:p>
            <a:r>
              <a:rPr lang="en-US" dirty="0"/>
              <a:t>Action of toxins (diphtheria myocarditis)</a:t>
            </a:r>
          </a:p>
          <a:p>
            <a:endParaRPr lang="en-US" dirty="0"/>
          </a:p>
          <a:p>
            <a:r>
              <a:rPr lang="en-US" dirty="0"/>
              <a:t>Immunological processes triggered by infection</a:t>
            </a:r>
          </a:p>
        </p:txBody>
      </p:sp>
    </p:spTree>
    <p:extLst>
      <p:ext uri="{BB962C8B-B14F-4D97-AF65-F5344CB8AC3E}">
        <p14:creationId xmlns:p14="http://schemas.microsoft.com/office/powerpoint/2010/main" val="17886929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COURSE OF MYOCARDITIS</a:t>
            </a:r>
            <a:endParaRPr lang="en-US" dirty="0"/>
          </a:p>
        </p:txBody>
      </p:sp>
      <p:sp>
        <p:nvSpPr>
          <p:cNvPr id="3" name="Content Placeholder 2"/>
          <p:cNvSpPr>
            <a:spLocks noGrp="1"/>
          </p:cNvSpPr>
          <p:nvPr>
            <p:ph idx="1"/>
          </p:nvPr>
        </p:nvSpPr>
        <p:spPr/>
        <p:txBody>
          <a:bodyPr/>
          <a:lstStyle/>
          <a:p>
            <a:r>
              <a:rPr lang="sr-Latn-RS" dirty="0" smtClean="0"/>
              <a:t>ACUTE</a:t>
            </a:r>
          </a:p>
          <a:p>
            <a:endParaRPr lang="sr-Latn-RS" dirty="0"/>
          </a:p>
          <a:p>
            <a:r>
              <a:rPr lang="sr-Latn-RS" dirty="0" smtClean="0"/>
              <a:t>CHRONIC</a:t>
            </a:r>
            <a:endParaRPr lang="en-US" dirty="0"/>
          </a:p>
        </p:txBody>
      </p:sp>
    </p:spTree>
    <p:extLst>
      <p:ext uri="{BB962C8B-B14F-4D97-AF65-F5344CB8AC3E}">
        <p14:creationId xmlns:p14="http://schemas.microsoft.com/office/powerpoint/2010/main" val="17609272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84632"/>
            <a:ext cx="8382000" cy="1609344"/>
          </a:xfrm>
        </p:spPr>
        <p:txBody>
          <a:bodyPr/>
          <a:lstStyle/>
          <a:p>
            <a:r>
              <a:rPr lang="sr-Latn-RS" dirty="0"/>
              <a:t>The degree of myocardial involvement</a:t>
            </a:r>
            <a:endParaRPr lang="en-US" dirty="0"/>
          </a:p>
        </p:txBody>
      </p:sp>
      <p:sp>
        <p:nvSpPr>
          <p:cNvPr id="3" name="Content Placeholder 2"/>
          <p:cNvSpPr>
            <a:spLocks noGrp="1"/>
          </p:cNvSpPr>
          <p:nvPr>
            <p:ph idx="1"/>
          </p:nvPr>
        </p:nvSpPr>
        <p:spPr/>
        <p:txBody>
          <a:bodyPr/>
          <a:lstStyle/>
          <a:p>
            <a:r>
              <a:rPr lang="en-US" dirty="0"/>
              <a:t>It depends on the virulence of the agent, the effect of the created toxins and the immune response of the organism to the agent</a:t>
            </a:r>
          </a:p>
          <a:p>
            <a:endParaRPr lang="en-US" dirty="0"/>
          </a:p>
          <a:p>
            <a:pPr lvl="1"/>
            <a:r>
              <a:rPr lang="en-US" dirty="0"/>
              <a:t>Focal</a:t>
            </a:r>
          </a:p>
          <a:p>
            <a:endParaRPr lang="en-US" dirty="0"/>
          </a:p>
          <a:p>
            <a:pPr lvl="1"/>
            <a:r>
              <a:rPr lang="en-US" dirty="0"/>
              <a:t>Diffuse</a:t>
            </a:r>
          </a:p>
        </p:txBody>
      </p:sp>
    </p:spTree>
    <p:extLst>
      <p:ext uri="{BB962C8B-B14F-4D97-AF65-F5344CB8AC3E}">
        <p14:creationId xmlns:p14="http://schemas.microsoft.com/office/powerpoint/2010/main" val="844115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CARDIOMYOPATHY - EXAMINATIONS</a:t>
            </a:r>
            <a:endParaRPr lang="en-US" dirty="0"/>
          </a:p>
        </p:txBody>
      </p:sp>
      <p:sp>
        <p:nvSpPr>
          <p:cNvPr id="3" name="Content Placeholder 2"/>
          <p:cNvSpPr>
            <a:spLocks noGrp="1"/>
          </p:cNvSpPr>
          <p:nvPr>
            <p:ph idx="1"/>
          </p:nvPr>
        </p:nvSpPr>
        <p:spPr/>
        <p:txBody>
          <a:bodyPr>
            <a:normAutofit fontScale="92500" lnSpcReduction="20000"/>
          </a:bodyPr>
          <a:lstStyle/>
          <a:p>
            <a:r>
              <a:rPr lang="en-US" b="1" dirty="0"/>
              <a:t>History and physical </a:t>
            </a:r>
            <a:r>
              <a:rPr lang="en-US" b="1" dirty="0" smtClean="0"/>
              <a:t>examination</a:t>
            </a:r>
            <a:endParaRPr lang="sr-Latn-RS" b="1" dirty="0" smtClean="0"/>
          </a:p>
          <a:p>
            <a:r>
              <a:rPr lang="en-US" b="1" dirty="0"/>
              <a:t>Resting and ambulatory </a:t>
            </a:r>
            <a:r>
              <a:rPr lang="en-US" b="1" dirty="0" smtClean="0"/>
              <a:t>electrocardiography</a:t>
            </a:r>
            <a:endParaRPr lang="sr-Latn-RS" b="1" dirty="0" smtClean="0"/>
          </a:p>
          <a:p>
            <a:r>
              <a:rPr lang="en-US" b="1" dirty="0"/>
              <a:t>Laboratory </a:t>
            </a:r>
            <a:r>
              <a:rPr lang="en-US" b="1" dirty="0" smtClean="0"/>
              <a:t>tests</a:t>
            </a:r>
            <a:endParaRPr lang="sr-Latn-RS" b="1" dirty="0" smtClean="0"/>
          </a:p>
          <a:p>
            <a:r>
              <a:rPr lang="en-US" b="1" dirty="0" smtClean="0"/>
              <a:t>Echocardiography</a:t>
            </a:r>
            <a:endParaRPr lang="sr-Latn-RS" b="1" dirty="0" smtClean="0"/>
          </a:p>
          <a:p>
            <a:r>
              <a:rPr lang="en-US" b="1" dirty="0"/>
              <a:t>Cardiac magnetic </a:t>
            </a:r>
            <a:r>
              <a:rPr lang="en-US" b="1" dirty="0" smtClean="0"/>
              <a:t>resonance</a:t>
            </a:r>
            <a:endParaRPr lang="sr-Latn-RS" b="1" dirty="0" smtClean="0"/>
          </a:p>
          <a:p>
            <a:r>
              <a:rPr lang="en-US" b="1" dirty="0"/>
              <a:t>Computed tomography and nuclear medicine </a:t>
            </a:r>
            <a:r>
              <a:rPr lang="en-US" b="1" dirty="0" smtClean="0"/>
              <a:t>techniques</a:t>
            </a:r>
            <a:endParaRPr lang="sr-Latn-RS" b="1" dirty="0" smtClean="0"/>
          </a:p>
          <a:p>
            <a:r>
              <a:rPr lang="en-US" b="1" dirty="0" err="1"/>
              <a:t>Endomyocardial</a:t>
            </a:r>
            <a:r>
              <a:rPr lang="en-US" b="1" dirty="0"/>
              <a:t> biopsy (EMB</a:t>
            </a:r>
            <a:r>
              <a:rPr lang="en-US" b="1" dirty="0" smtClean="0"/>
              <a:t>)</a:t>
            </a:r>
            <a:endParaRPr lang="sr-Latn-RS" b="1" dirty="0" smtClean="0"/>
          </a:p>
          <a:p>
            <a:r>
              <a:rPr lang="en-US" b="1" dirty="0"/>
              <a:t>Genetic testing and counselling</a:t>
            </a:r>
            <a:br>
              <a:rPr lang="en-US" b="1" dirty="0"/>
            </a:br>
            <a:r>
              <a:rPr lang="en-US" b="1" dirty="0"/>
              <a:t/>
            </a:r>
            <a:br>
              <a:rPr lang="en-US" b="1" dirty="0"/>
            </a:br>
            <a:r>
              <a:rPr lang="en-US" b="1" dirty="0"/>
              <a:t/>
            </a:r>
            <a:br>
              <a:rPr lang="en-US" b="1" dirty="0"/>
            </a:br>
            <a:r>
              <a:rPr lang="en-US" b="1" dirty="0"/>
              <a:t/>
            </a:r>
            <a:br>
              <a:rPr lang="en-US" b="1" dirty="0"/>
            </a:br>
            <a:r>
              <a:rPr lang="en-US" b="1" dirty="0"/>
              <a:t/>
            </a:r>
            <a:br>
              <a:rPr lang="en-US" b="1" dirty="0"/>
            </a:br>
            <a:endParaRPr lang="en-US" dirty="0"/>
          </a:p>
        </p:txBody>
      </p:sp>
    </p:spTree>
    <p:extLst>
      <p:ext uri="{BB962C8B-B14F-4D97-AF65-F5344CB8AC3E}">
        <p14:creationId xmlns:p14="http://schemas.microsoft.com/office/powerpoint/2010/main" val="6096714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pathophysiology</a:t>
            </a:r>
            <a:endParaRPr lang="en-US" dirty="0"/>
          </a:p>
        </p:txBody>
      </p:sp>
      <p:pic>
        <p:nvPicPr>
          <p:cNvPr id="4" name="Content Placeholder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628" t="30147" r="38389" b="19804"/>
          <a:stretch/>
        </p:blipFill>
        <p:spPr>
          <a:xfrm>
            <a:off x="838200" y="1981200"/>
            <a:ext cx="7184090"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312756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VIRUS ENTER THE CELL</a:t>
            </a:r>
            <a:endParaRPr lang="en-US" dirty="0"/>
          </a:p>
        </p:txBody>
      </p:sp>
      <p:sp>
        <p:nvSpPr>
          <p:cNvPr id="3" name="Content Placeholder 2"/>
          <p:cNvSpPr>
            <a:spLocks noGrp="1"/>
          </p:cNvSpPr>
          <p:nvPr>
            <p:ph idx="1"/>
          </p:nvPr>
        </p:nvSpPr>
        <p:spPr>
          <a:xfrm>
            <a:off x="685800" y="2121408"/>
            <a:ext cx="8382000" cy="4050792"/>
          </a:xfrm>
        </p:spPr>
        <p:txBody>
          <a:bodyPr>
            <a:normAutofit fontScale="92500" lnSpcReduction="20000"/>
          </a:bodyPr>
          <a:lstStyle/>
          <a:p>
            <a:r>
              <a:rPr lang="en-US" dirty="0" smtClean="0"/>
              <a:t>The </a:t>
            </a:r>
            <a:r>
              <a:rPr lang="en-US" dirty="0"/>
              <a:t>virus reaches the myocardium through the lymphatic and blood channels</a:t>
            </a:r>
          </a:p>
          <a:p>
            <a:r>
              <a:rPr lang="en-US" dirty="0"/>
              <a:t>Coxsackie </a:t>
            </a:r>
            <a:r>
              <a:rPr lang="en-US" dirty="0" smtClean="0"/>
              <a:t>virus </a:t>
            </a:r>
            <a:r>
              <a:rPr lang="en-US" dirty="0"/>
              <a:t>initially begins the process </a:t>
            </a:r>
            <a:r>
              <a:rPr lang="en-US" dirty="0" smtClean="0"/>
              <a:t>in </a:t>
            </a:r>
            <a:r>
              <a:rPr lang="en-US" dirty="0"/>
              <a:t>the spleen, where it proliferates in immune cells including macrophages, T and B Li.</a:t>
            </a:r>
          </a:p>
          <a:p>
            <a:r>
              <a:rPr lang="en-US" dirty="0"/>
              <a:t>The target organs for Coxsackie are the pancreas, heart and brain</a:t>
            </a:r>
            <a:r>
              <a:rPr lang="en-US" dirty="0" smtClean="0"/>
              <a:t>.</a:t>
            </a:r>
            <a:endParaRPr lang="sr-Latn-RS" dirty="0" smtClean="0"/>
          </a:p>
          <a:p>
            <a:r>
              <a:rPr lang="en-US" dirty="0"/>
              <a:t>A typical viral infection causes systemic viremia and a corresponding vascular response from</a:t>
            </a:r>
            <a:r>
              <a:rPr lang="sr-Latn-RS" dirty="0"/>
              <a:t> </a:t>
            </a:r>
            <a:r>
              <a:rPr lang="en-US" dirty="0"/>
              <a:t>0-3 </a:t>
            </a:r>
            <a:r>
              <a:rPr lang="en-US" dirty="0" smtClean="0"/>
              <a:t>days</a:t>
            </a:r>
            <a:r>
              <a:rPr lang="sr-Latn-RS" dirty="0" smtClean="0"/>
              <a:t> (</a:t>
            </a:r>
            <a:r>
              <a:rPr lang="en-US" dirty="0" smtClean="0"/>
              <a:t>virus </a:t>
            </a:r>
            <a:r>
              <a:rPr lang="en-US" dirty="0"/>
              <a:t>can enter the myocytes where it replicates causing </a:t>
            </a:r>
            <a:r>
              <a:rPr lang="en-US" dirty="0" err="1" smtClean="0"/>
              <a:t>myocytolysis</a:t>
            </a:r>
            <a:r>
              <a:rPr lang="sr-Latn-RS" dirty="0" smtClean="0"/>
              <a:t>).</a:t>
            </a:r>
            <a:endParaRPr lang="en-US" dirty="0"/>
          </a:p>
          <a:p>
            <a:r>
              <a:rPr lang="en-US" dirty="0"/>
              <a:t>From 5 to 10 days, activation of macrophages and production of immunoglobulin type A are responsible for the creation of an inflammatory infiltrate. </a:t>
            </a:r>
            <a:endParaRPr lang="sr-Latn-RS" dirty="0" smtClean="0"/>
          </a:p>
          <a:p>
            <a:r>
              <a:rPr lang="en-US" dirty="0" smtClean="0"/>
              <a:t>The </a:t>
            </a:r>
            <a:r>
              <a:rPr lang="en-US" dirty="0"/>
              <a:t>production of antigen-specific Immunoglobulin G reaches its peak on the 14th day and is associated with the breakdown of myofibrils and interstitial fibrosis.</a:t>
            </a:r>
          </a:p>
          <a:p>
            <a:endParaRPr lang="en-US" dirty="0"/>
          </a:p>
        </p:txBody>
      </p:sp>
    </p:spTree>
    <p:extLst>
      <p:ext uri="{BB962C8B-B14F-4D97-AF65-F5344CB8AC3E}">
        <p14:creationId xmlns:p14="http://schemas.microsoft.com/office/powerpoint/2010/main" val="33951916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4632"/>
            <a:ext cx="8458200" cy="1609344"/>
          </a:xfrm>
        </p:spPr>
        <p:txBody>
          <a:bodyPr/>
          <a:lstStyle/>
          <a:p>
            <a:r>
              <a:rPr lang="sr-Latn-RS" dirty="0" smtClean="0"/>
              <a:t>PHASE 1: VIRAL INFECTION AND REPLICATION</a:t>
            </a:r>
            <a:endParaRPr lang="en-US" dirty="0"/>
          </a:p>
        </p:txBody>
      </p:sp>
      <p:sp>
        <p:nvSpPr>
          <p:cNvPr id="3" name="Content Placeholder 2"/>
          <p:cNvSpPr>
            <a:spLocks noGrp="1"/>
          </p:cNvSpPr>
          <p:nvPr>
            <p:ph idx="1"/>
          </p:nvPr>
        </p:nvSpPr>
        <p:spPr/>
        <p:txBody>
          <a:bodyPr>
            <a:normAutofit/>
          </a:bodyPr>
          <a:lstStyle/>
          <a:p>
            <a:r>
              <a:rPr lang="en-US" dirty="0"/>
              <a:t>7-10 days, active viral </a:t>
            </a:r>
            <a:r>
              <a:rPr lang="en-US" dirty="0" smtClean="0"/>
              <a:t>replication</a:t>
            </a:r>
            <a:endParaRPr lang="en-US" dirty="0"/>
          </a:p>
          <a:p>
            <a:r>
              <a:rPr lang="sr-Latn-RS" dirty="0"/>
              <a:t>I</a:t>
            </a:r>
            <a:r>
              <a:rPr lang="en-US" dirty="0" err="1" smtClean="0"/>
              <a:t>nitial</a:t>
            </a:r>
            <a:r>
              <a:rPr lang="en-US" dirty="0" smtClean="0"/>
              <a:t> </a:t>
            </a:r>
            <a:r>
              <a:rPr lang="en-US" dirty="0"/>
              <a:t>damage to myocytes causing the release of antigenic intracellular components such as MYOSIN</a:t>
            </a:r>
          </a:p>
          <a:p>
            <a:r>
              <a:rPr lang="en-US" dirty="0"/>
              <a:t>Dendritic cells and macrophages are present in the normal myocardium and are responsible for the initial antigen-dependent response to viral infection.</a:t>
            </a:r>
          </a:p>
          <a:p>
            <a:r>
              <a:rPr lang="en-US" dirty="0"/>
              <a:t>These immune cells release cytokines, interleukins, reactive oxygen radicals, proteases, tumor necrosis factor TNF, and regulatory growth factors </a:t>
            </a:r>
            <a:r>
              <a:rPr lang="en-US" dirty="0" smtClean="0"/>
              <a:t>(</a:t>
            </a:r>
            <a:r>
              <a:rPr lang="en-US" dirty="0"/>
              <a:t>TNF-beta).</a:t>
            </a:r>
          </a:p>
          <a:p>
            <a:r>
              <a:rPr lang="en-US" dirty="0"/>
              <a:t>Dendritic cells and macrophages ingest viral agents and further break them down.</a:t>
            </a:r>
          </a:p>
        </p:txBody>
      </p:sp>
    </p:spTree>
    <p:extLst>
      <p:ext uri="{BB962C8B-B14F-4D97-AF65-F5344CB8AC3E}">
        <p14:creationId xmlns:p14="http://schemas.microsoft.com/office/powerpoint/2010/main" val="30056565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84632"/>
            <a:ext cx="8382000" cy="1609344"/>
          </a:xfrm>
        </p:spPr>
        <p:txBody>
          <a:bodyPr/>
          <a:lstStyle/>
          <a:p>
            <a:r>
              <a:rPr lang="sr-Latn-RS" dirty="0" smtClean="0"/>
              <a:t>PHASE 2: AUTOIMMUNE MYOCARDIAL DAMAGE</a:t>
            </a:r>
            <a:endParaRPr lang="en-US" dirty="0"/>
          </a:p>
        </p:txBody>
      </p:sp>
      <p:sp>
        <p:nvSpPr>
          <p:cNvPr id="3" name="Content Placeholder 2"/>
          <p:cNvSpPr>
            <a:spLocks noGrp="1"/>
          </p:cNvSpPr>
          <p:nvPr>
            <p:ph idx="1"/>
          </p:nvPr>
        </p:nvSpPr>
        <p:spPr/>
        <p:txBody>
          <a:bodyPr/>
          <a:lstStyle/>
          <a:p>
            <a:r>
              <a:rPr lang="en-US" dirty="0"/>
              <a:t>Local release of cytokines, such as interleukin-1, interleukin-2, interleukin-6, tumor necrosis factor (TNF), and nitric oxide may play a role in determining the T-cell response and the subsequent degree of autoimmune damage.</a:t>
            </a:r>
          </a:p>
          <a:p>
            <a:r>
              <a:rPr lang="en-US" dirty="0"/>
              <a:t>Cytokines can cause reversible depression of myocardial contractility without causing cell </a:t>
            </a:r>
            <a:r>
              <a:rPr lang="en-US" dirty="0" smtClean="0"/>
              <a:t>death</a:t>
            </a:r>
            <a:endParaRPr lang="sr-Latn-RS" dirty="0" smtClean="0"/>
          </a:p>
          <a:p>
            <a:r>
              <a:rPr lang="en-US" dirty="0"/>
              <a:t>Modification of immunity by CD8 lymphocytes and autoantibodies against different myocyte components</a:t>
            </a:r>
          </a:p>
          <a:p>
            <a:r>
              <a:rPr lang="en-US" dirty="0"/>
              <a:t>Antigenic mimicry, cross-reaction of antibodies to viral and myocardial proteins</a:t>
            </a:r>
          </a:p>
          <a:p>
            <a:r>
              <a:rPr lang="en-US" dirty="0"/>
              <a:t>Myocardial damage can be a direct result of CD8 lymphocyte infiltration</a:t>
            </a:r>
          </a:p>
          <a:p>
            <a:endParaRPr lang="en-US" dirty="0"/>
          </a:p>
        </p:txBody>
      </p:sp>
    </p:spTree>
    <p:extLst>
      <p:ext uri="{BB962C8B-B14F-4D97-AF65-F5344CB8AC3E}">
        <p14:creationId xmlns:p14="http://schemas.microsoft.com/office/powerpoint/2010/main" val="236547496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Pahse 3</a:t>
            </a:r>
            <a:r>
              <a:rPr lang="sr-Latn-RS" dirty="0" smtClean="0"/>
              <a:t>: </a:t>
            </a:r>
            <a:r>
              <a:rPr lang="sr-Latn-RS" dirty="0" smtClean="0"/>
              <a:t>dilative cardiomyopathy</a:t>
            </a:r>
            <a:endParaRPr lang="en-US" dirty="0"/>
          </a:p>
        </p:txBody>
      </p:sp>
      <p:sp>
        <p:nvSpPr>
          <p:cNvPr id="3" name="Content Placeholder 2"/>
          <p:cNvSpPr>
            <a:spLocks noGrp="1"/>
          </p:cNvSpPr>
          <p:nvPr>
            <p:ph idx="1"/>
          </p:nvPr>
        </p:nvSpPr>
        <p:spPr/>
        <p:txBody>
          <a:bodyPr/>
          <a:lstStyle/>
          <a:p>
            <a:r>
              <a:rPr lang="en-US" dirty="0"/>
              <a:t>Viruses can directly induce myocyte apoptosis.</a:t>
            </a:r>
          </a:p>
          <a:p>
            <a:r>
              <a:rPr lang="en-US" dirty="0"/>
              <a:t>During the autoimmune phase, cytokines activate matrix </a:t>
            </a:r>
            <a:r>
              <a:rPr lang="en-US" dirty="0" err="1" smtClean="0"/>
              <a:t>metalloproteinases</a:t>
            </a:r>
            <a:r>
              <a:rPr lang="sr-Latn-RS" dirty="0" smtClean="0"/>
              <a:t>: </a:t>
            </a:r>
            <a:r>
              <a:rPr lang="en-US" dirty="0" smtClean="0"/>
              <a:t>gelatinase</a:t>
            </a:r>
            <a:r>
              <a:rPr lang="en-US" dirty="0"/>
              <a:t>, </a:t>
            </a:r>
            <a:r>
              <a:rPr lang="en-US" dirty="0" smtClean="0"/>
              <a:t>collagenase </a:t>
            </a:r>
            <a:r>
              <a:rPr lang="en-US" dirty="0"/>
              <a:t>and elastase.</a:t>
            </a:r>
          </a:p>
          <a:p>
            <a:r>
              <a:rPr lang="en-US" dirty="0"/>
              <a:t>In the later stages of immune activation, cytokines play a leading role in undesirable remodeling and progressive heart failure.</a:t>
            </a:r>
          </a:p>
          <a:p>
            <a:r>
              <a:rPr lang="en-US" dirty="0"/>
              <a:t>Cardiomyopathy can develop despite the absence of viral proliferation but correlates with elevated levels of cytokines such as TNF.</a:t>
            </a:r>
          </a:p>
        </p:txBody>
      </p:sp>
    </p:spTree>
    <p:extLst>
      <p:ext uri="{BB962C8B-B14F-4D97-AF65-F5344CB8AC3E}">
        <p14:creationId xmlns:p14="http://schemas.microsoft.com/office/powerpoint/2010/main" val="3183337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325" y="28575"/>
            <a:ext cx="7772400" cy="1609344"/>
          </a:xfrm>
        </p:spPr>
        <p:txBody>
          <a:bodyPr/>
          <a:lstStyle/>
          <a:p>
            <a:r>
              <a:rPr lang="sr-Latn-RS" dirty="0" smtClean="0"/>
              <a:t>COURSE</a:t>
            </a:r>
            <a:endParaRPr lang="en-US" dirty="0"/>
          </a:p>
        </p:txBody>
      </p:sp>
      <p:sp>
        <p:nvSpPr>
          <p:cNvPr id="3" name="Content Placeholder 2"/>
          <p:cNvSpPr>
            <a:spLocks noGrp="1"/>
          </p:cNvSpPr>
          <p:nvPr>
            <p:ph idx="1"/>
          </p:nvPr>
        </p:nvSpPr>
        <p:spPr/>
        <p:txBody>
          <a:bodyPr/>
          <a:lstStyle/>
          <a:p>
            <a:endParaRPr lang="en-US"/>
          </a:p>
        </p:txBody>
      </p:sp>
      <p:pic>
        <p:nvPicPr>
          <p:cNvPr id="4" name="Picture 5" descr=" ">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19225"/>
            <a:ext cx="9144000" cy="529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7449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a:t>The entry of the virus triggers the immune system, which responds in two ways:</a:t>
            </a:r>
          </a:p>
          <a:p>
            <a:pPr lvl="1"/>
            <a:r>
              <a:rPr lang="en-US" dirty="0"/>
              <a:t>It is activated to eliminate cells infected with </a:t>
            </a:r>
            <a:r>
              <a:rPr lang="en-US" dirty="0" smtClean="0"/>
              <a:t>viruses</a:t>
            </a:r>
            <a:endParaRPr lang="sr-Latn-RS" dirty="0" smtClean="0"/>
          </a:p>
          <a:p>
            <a:pPr lvl="1"/>
            <a:r>
              <a:rPr lang="en-US" dirty="0" smtClean="0"/>
              <a:t>Negative </a:t>
            </a:r>
            <a:r>
              <a:rPr lang="en-US" dirty="0"/>
              <a:t>response-tissue damage due to excessive inflammatory response with organ </a:t>
            </a:r>
            <a:r>
              <a:rPr lang="en-US" dirty="0" smtClean="0"/>
              <a:t>dysfunction</a:t>
            </a:r>
            <a:endParaRPr lang="sr-Latn-RS" dirty="0" smtClean="0"/>
          </a:p>
          <a:p>
            <a:r>
              <a:rPr lang="en-US" dirty="0"/>
              <a:t>The inflammatory process causes the release of cytokines, the activation of matrix </a:t>
            </a:r>
            <a:r>
              <a:rPr lang="en-US" dirty="0" err="1"/>
              <a:t>metalloproteinases</a:t>
            </a:r>
            <a:r>
              <a:rPr lang="en-US" dirty="0"/>
              <a:t> that break down the interstitial collagen and elastin of the heart</a:t>
            </a:r>
            <a:r>
              <a:rPr lang="en-US" dirty="0" smtClean="0"/>
              <a:t>.</a:t>
            </a:r>
            <a:endParaRPr lang="sr-Latn-RS" dirty="0" smtClean="0"/>
          </a:p>
          <a:p>
            <a:r>
              <a:rPr lang="en-US" dirty="0"/>
              <a:t>The virus can persist in myocytes for several months to years</a:t>
            </a:r>
          </a:p>
          <a:p>
            <a:r>
              <a:rPr lang="en-US" dirty="0"/>
              <a:t>The presence of the virus as an antigen causes chronic immune activation - chronic myocarditis</a:t>
            </a:r>
          </a:p>
          <a:p>
            <a:endParaRPr lang="en-US" dirty="0"/>
          </a:p>
          <a:p>
            <a:r>
              <a:rPr lang="en-US" dirty="0"/>
              <a:t>it is directly related to the development of dilated cardiomyopathy</a:t>
            </a:r>
          </a:p>
        </p:txBody>
      </p:sp>
    </p:spTree>
    <p:extLst>
      <p:ext uri="{BB962C8B-B14F-4D97-AF65-F5344CB8AC3E}">
        <p14:creationId xmlns:p14="http://schemas.microsoft.com/office/powerpoint/2010/main" val="33503403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CLINICAL FEATUTRES</a:t>
            </a:r>
            <a:endParaRPr lang="en-US" dirty="0"/>
          </a:p>
        </p:txBody>
      </p:sp>
      <p:sp>
        <p:nvSpPr>
          <p:cNvPr id="3" name="Content Placeholder 2"/>
          <p:cNvSpPr>
            <a:spLocks noGrp="1"/>
          </p:cNvSpPr>
          <p:nvPr>
            <p:ph idx="1"/>
          </p:nvPr>
        </p:nvSpPr>
        <p:spPr>
          <a:xfrm>
            <a:off x="685800" y="1752600"/>
            <a:ext cx="8077200" cy="4419600"/>
          </a:xfrm>
        </p:spPr>
        <p:txBody>
          <a:bodyPr>
            <a:normAutofit fontScale="92500" lnSpcReduction="20000"/>
          </a:bodyPr>
          <a:lstStyle/>
          <a:p>
            <a:r>
              <a:rPr lang="en-US" dirty="0"/>
              <a:t>Acute presentation is more commonly seen in children and </a:t>
            </a:r>
            <a:r>
              <a:rPr lang="en-US" dirty="0" smtClean="0"/>
              <a:t>teenagers</a:t>
            </a:r>
            <a:endParaRPr lang="en-US" dirty="0"/>
          </a:p>
          <a:p>
            <a:r>
              <a:rPr lang="en-US" dirty="0"/>
              <a:t>The clinical presentation depends on the maturity of the immune system, in younger people it is usually more violent, in older people it follows the type of chronic inflammation and autoimmunity.</a:t>
            </a:r>
          </a:p>
          <a:p>
            <a:pPr marL="0" indent="0">
              <a:buNone/>
            </a:pPr>
            <a:endParaRPr lang="sr-Latn-RS" dirty="0" smtClean="0"/>
          </a:p>
          <a:p>
            <a:r>
              <a:rPr lang="en-US" dirty="0" smtClean="0"/>
              <a:t>Asymptomatic </a:t>
            </a:r>
            <a:r>
              <a:rPr lang="en-US" dirty="0"/>
              <a:t>form</a:t>
            </a:r>
          </a:p>
          <a:p>
            <a:r>
              <a:rPr lang="en-US" dirty="0"/>
              <a:t>Sinus tachycardia</a:t>
            </a:r>
          </a:p>
          <a:p>
            <a:r>
              <a:rPr lang="en-US" dirty="0"/>
              <a:t>Rhythm disorders</a:t>
            </a:r>
          </a:p>
          <a:p>
            <a:r>
              <a:rPr lang="en-US" dirty="0"/>
              <a:t>Heart blocks</a:t>
            </a:r>
          </a:p>
          <a:p>
            <a:r>
              <a:rPr lang="en-US" dirty="0"/>
              <a:t>Pericardial friction</a:t>
            </a:r>
          </a:p>
          <a:p>
            <a:r>
              <a:rPr lang="en-US" dirty="0"/>
              <a:t>Heart failure</a:t>
            </a:r>
          </a:p>
          <a:p>
            <a:r>
              <a:rPr lang="en-US" dirty="0"/>
              <a:t>Cardiogenic shock</a:t>
            </a:r>
          </a:p>
          <a:p>
            <a:r>
              <a:rPr lang="en-US" dirty="0"/>
              <a:t>Sudden cardiac death</a:t>
            </a:r>
          </a:p>
        </p:txBody>
      </p:sp>
    </p:spTree>
    <p:extLst>
      <p:ext uri="{BB962C8B-B14F-4D97-AF65-F5344CB8AC3E}">
        <p14:creationId xmlns:p14="http://schemas.microsoft.com/office/powerpoint/2010/main" val="316904444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Physical exam</a:t>
            </a:r>
            <a:endParaRPr lang="en-US" dirty="0"/>
          </a:p>
        </p:txBody>
      </p:sp>
      <p:sp>
        <p:nvSpPr>
          <p:cNvPr id="3" name="Content Placeholder 2"/>
          <p:cNvSpPr>
            <a:spLocks noGrp="1"/>
          </p:cNvSpPr>
          <p:nvPr>
            <p:ph idx="1"/>
          </p:nvPr>
        </p:nvSpPr>
        <p:spPr/>
        <p:txBody>
          <a:bodyPr/>
          <a:lstStyle/>
          <a:p>
            <a:r>
              <a:rPr lang="en-US" dirty="0"/>
              <a:t>Cyanosis of the peripheral type</a:t>
            </a:r>
          </a:p>
          <a:p>
            <a:r>
              <a:rPr lang="en-US" dirty="0"/>
              <a:t>Tachycardia</a:t>
            </a:r>
          </a:p>
          <a:p>
            <a:r>
              <a:rPr lang="en-US" dirty="0"/>
              <a:t>Weakened and happy tone</a:t>
            </a:r>
          </a:p>
          <a:p>
            <a:r>
              <a:rPr lang="en-US" dirty="0"/>
              <a:t>III heart sound present</a:t>
            </a:r>
          </a:p>
          <a:p>
            <a:endParaRPr lang="en-US" dirty="0"/>
          </a:p>
          <a:p>
            <a:r>
              <a:rPr lang="en-US" dirty="0"/>
              <a:t>Specific signs of myocarditis:</a:t>
            </a:r>
          </a:p>
          <a:p>
            <a:r>
              <a:rPr lang="en-US" dirty="0"/>
              <a:t>De novo heart failure</a:t>
            </a:r>
          </a:p>
        </p:txBody>
      </p:sp>
    </p:spTree>
    <p:extLst>
      <p:ext uri="{BB962C8B-B14F-4D97-AF65-F5344CB8AC3E}">
        <p14:creationId xmlns:p14="http://schemas.microsoft.com/office/powerpoint/2010/main" val="183263634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LABORATORY</a:t>
            </a:r>
            <a:endParaRPr lang="en-US" dirty="0"/>
          </a:p>
        </p:txBody>
      </p:sp>
      <p:sp>
        <p:nvSpPr>
          <p:cNvPr id="3" name="Content Placeholder 2"/>
          <p:cNvSpPr>
            <a:spLocks noGrp="1"/>
          </p:cNvSpPr>
          <p:nvPr>
            <p:ph idx="1"/>
          </p:nvPr>
        </p:nvSpPr>
        <p:spPr/>
        <p:txBody>
          <a:bodyPr/>
          <a:lstStyle/>
          <a:p>
            <a:r>
              <a:rPr lang="en-US" dirty="0"/>
              <a:t>Increased level of cardiac enzymes: </a:t>
            </a:r>
            <a:r>
              <a:rPr lang="en-US" dirty="0" err="1"/>
              <a:t>creatine</a:t>
            </a:r>
            <a:r>
              <a:rPr lang="en-US" dirty="0"/>
              <a:t> kinase (CK) or troponin (in severe forms of myocarditis)</a:t>
            </a:r>
          </a:p>
          <a:p>
            <a:endParaRPr lang="en-US" dirty="0"/>
          </a:p>
          <a:p>
            <a:r>
              <a:rPr lang="en-US" dirty="0"/>
              <a:t>Cytokines, complement, antiviral or </a:t>
            </a:r>
            <a:r>
              <a:rPr lang="en-US" dirty="0" err="1"/>
              <a:t>anticardiac</a:t>
            </a:r>
            <a:r>
              <a:rPr lang="en-US" dirty="0"/>
              <a:t> antibodies (insensitive parameters for clinical use)</a:t>
            </a:r>
          </a:p>
          <a:p>
            <a:endParaRPr lang="en-US" dirty="0"/>
          </a:p>
          <a:p>
            <a:r>
              <a:rPr lang="en-US" dirty="0"/>
              <a:t>&gt; CRP</a:t>
            </a:r>
          </a:p>
        </p:txBody>
      </p:sp>
    </p:spTree>
    <p:extLst>
      <p:ext uri="{BB962C8B-B14F-4D97-AF65-F5344CB8AC3E}">
        <p14:creationId xmlns:p14="http://schemas.microsoft.com/office/powerpoint/2010/main" val="32354862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5.3"/>
</p:tagLst>
</file>

<file path=ppt/tags/tag2.xml><?xml version="1.0" encoding="utf-8"?>
<p:tagLst xmlns:a="http://schemas.openxmlformats.org/drawingml/2006/main" xmlns:r="http://schemas.openxmlformats.org/officeDocument/2006/relationships" xmlns:p="http://schemas.openxmlformats.org/presentationml/2006/main">
  <p:tag name="TIMING" val="|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Wood Type</Template>
  <TotalTime>3357</TotalTime>
  <Words>3897</Words>
  <Application>Microsoft Office PowerPoint</Application>
  <PresentationFormat>On-screen Show (4:3)</PresentationFormat>
  <Paragraphs>556</Paragraphs>
  <Slides>117</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117</vt:i4>
      </vt:variant>
    </vt:vector>
  </HeadingPairs>
  <TitlesOfParts>
    <vt:vector size="127" baseType="lpstr">
      <vt:lpstr>Arial</vt:lpstr>
      <vt:lpstr>Calibri</vt:lpstr>
      <vt:lpstr>Cambria</vt:lpstr>
      <vt:lpstr>inherit</vt:lpstr>
      <vt:lpstr>Rockwell</vt:lpstr>
      <vt:lpstr>Rockwell Condensed</vt:lpstr>
      <vt:lpstr>Source Sans Pro</vt:lpstr>
      <vt:lpstr>Times New Roman</vt:lpstr>
      <vt:lpstr>Wingdings</vt:lpstr>
      <vt:lpstr>Wood Type</vt:lpstr>
      <vt:lpstr> CARDIOMYOPATIES. MYOCARDITIS. </vt:lpstr>
      <vt:lpstr>Cardiomyopathy definition</vt:lpstr>
      <vt:lpstr>Morphological and functional traits used to describe cardyomopathy phemotypes</vt:lpstr>
      <vt:lpstr>CARDIOMYOPATHY  CLASSIFICATION</vt:lpstr>
      <vt:lpstr>primary CARDIOMYOPATHies</vt:lpstr>
      <vt:lpstr>secundary (specific) CARDIOMYOPATHies </vt:lpstr>
      <vt:lpstr>PowerPoint Presentation</vt:lpstr>
      <vt:lpstr>Cardiomyopathy prevalence</vt:lpstr>
      <vt:lpstr>CARDIOMYOPATHY - EXAMINATIONS</vt:lpstr>
      <vt:lpstr>History and physical examination </vt:lpstr>
      <vt:lpstr>Resting and ambulatory electrocardiography </vt:lpstr>
      <vt:lpstr>Laboratory tests First-level (to be performed in each patient) </vt:lpstr>
      <vt:lpstr>Laboratory tests - Second-level (to identify specific aetiologies)</vt:lpstr>
      <vt:lpstr>Echocardiography </vt:lpstr>
      <vt:lpstr>Cardiac magnetic resonance </vt:lpstr>
      <vt:lpstr>Computed tomography and nuclear medicine techniques </vt:lpstr>
      <vt:lpstr>ENDO-myocardial biopsy (EMB)</vt:lpstr>
      <vt:lpstr>Genetic testing and counselling </vt:lpstr>
      <vt:lpstr>Multimodality imaging process in cardiomyopathies.
cardiac magnetic resonance; computed tomography</vt:lpstr>
      <vt:lpstr>DILATiVE CARDIOMYOPATHY</vt:lpstr>
      <vt:lpstr>Specific types of dilated cardiomyopaties</vt:lpstr>
      <vt:lpstr>DILaTED CARDIOMYOPATHY</vt:lpstr>
      <vt:lpstr>Dilated cardiomyopathy symptoms</vt:lpstr>
      <vt:lpstr>Dilated cardiomyopathy diagnosis</vt:lpstr>
      <vt:lpstr>Dilatative cardiomyopaty  prognosis</vt:lpstr>
      <vt:lpstr>Factors associated with an adverse outcome in dilated cardiomyopathy</vt:lpstr>
      <vt:lpstr>Dilated cardiomyopathy therapy</vt:lpstr>
      <vt:lpstr>HYPERTROPhIC CARDIOMYOPATHY</vt:lpstr>
      <vt:lpstr>HYPERTROPhIC CARDIOMYOPATHY criteria</vt:lpstr>
      <vt:lpstr>TYPES of hypertrophy</vt:lpstr>
      <vt:lpstr>HYPERTROPhIC CARDIOMYOPATHY etiology</vt:lpstr>
      <vt:lpstr>DIASTOLIC HEART FAILURE  </vt:lpstr>
      <vt:lpstr>It is necessary to distinguish</vt:lpstr>
      <vt:lpstr>Systolic anterior movement (SAM)</vt:lpstr>
      <vt:lpstr>Consequence of chronic increase gradient in outflow LV</vt:lpstr>
      <vt:lpstr>Hemodinamic groups</vt:lpstr>
      <vt:lpstr>HYPERTROPhIC CARDIOMYOPATHY ELECTROCARDIOGRAPHY</vt:lpstr>
      <vt:lpstr>HYPERTROPhIC CARDIOMYOPATHY general aproach to diagnosis</vt:lpstr>
      <vt:lpstr>Signs and symptoms suggestive of specific diagnosis</vt:lpstr>
      <vt:lpstr>Signs and symptoms suggestive of specific diagnosis</vt:lpstr>
      <vt:lpstr>ECG abnormalities suggesting dg</vt:lpstr>
      <vt:lpstr>ECG abnormalities suggesting dg</vt:lpstr>
      <vt:lpstr>diagnostics</vt:lpstr>
      <vt:lpstr>Laboratory in HCM patients</vt:lpstr>
      <vt:lpstr>Laboratory in HCM patients</vt:lpstr>
      <vt:lpstr>Genetic councelling</vt:lpstr>
      <vt:lpstr>Coronary angiography</vt:lpstr>
      <vt:lpstr>HCM TREAtMENT</vt:lpstr>
      <vt:lpstr>TREATMENT</vt:lpstr>
      <vt:lpstr>Comparison septal myectomy and percutaneous alcohol septal ablation</vt:lpstr>
      <vt:lpstr>Risk factors for sudden cardiac death in HCM</vt:lpstr>
      <vt:lpstr>PREVENTion of sudden cardiac death</vt:lpstr>
      <vt:lpstr>Restrictive cardiomyopathy</vt:lpstr>
      <vt:lpstr>spectrum of restrictive heart disease</vt:lpstr>
      <vt:lpstr>Restrictive cardiomyopathy symptoms</vt:lpstr>
      <vt:lpstr>Findings</vt:lpstr>
      <vt:lpstr>diagnosis</vt:lpstr>
      <vt:lpstr>Transthoracic echocardiography</vt:lpstr>
      <vt:lpstr>Restrictive CM vs. Constrictive pericarditis</vt:lpstr>
      <vt:lpstr>TREATMENT</vt:lpstr>
      <vt:lpstr>Functional classification of cardiomyopaties</vt:lpstr>
      <vt:lpstr>Functional classification of cardiomyopaties</vt:lpstr>
      <vt:lpstr>LEOPARD SYNDROME  </vt:lpstr>
      <vt:lpstr>Tako-Tsubo cardiomyopathy</vt:lpstr>
      <vt:lpstr>Tako-Tsubo cardiomyopathy</vt:lpstr>
      <vt:lpstr>Tako-Tsubo cardiomyopathy</vt:lpstr>
      <vt:lpstr>association of TTS cardiomyopathy and malignancy</vt:lpstr>
      <vt:lpstr>Anderson-fabry disease</vt:lpstr>
      <vt:lpstr>PowerPoint Presentation</vt:lpstr>
      <vt:lpstr>Anderson-fabry disease</vt:lpstr>
      <vt:lpstr>Cardiac amiloidosis</vt:lpstr>
      <vt:lpstr>PowerPoint Presentation</vt:lpstr>
      <vt:lpstr>Screening for cardiac amiloidosis</vt:lpstr>
      <vt:lpstr>Non-compaction cardiomyopathy</vt:lpstr>
      <vt:lpstr>Non-compaction cardiomyopathy</vt:lpstr>
      <vt:lpstr>PowerPoint Presentation</vt:lpstr>
      <vt:lpstr>PowerPoint Presentation</vt:lpstr>
      <vt:lpstr>PowerPoint Presentation</vt:lpstr>
      <vt:lpstr>arrhythmogenic right ventricular dysplasia (ARVD)</vt:lpstr>
      <vt:lpstr>ARVd (or ARVC) DIAGNOSIS</vt:lpstr>
      <vt:lpstr>PERIPARTum CARDiOMYOPATHY</vt:lpstr>
      <vt:lpstr>PERIPARTum CARDiOMYOPATHY</vt:lpstr>
      <vt:lpstr>Myocarditis</vt:lpstr>
      <vt:lpstr>ETIOLOGY</vt:lpstr>
      <vt:lpstr>ETIOLOGY</vt:lpstr>
      <vt:lpstr>PowerPoint Presentation</vt:lpstr>
      <vt:lpstr>Mechanisms of myocardial damage</vt:lpstr>
      <vt:lpstr>COURSE OF MYOCARDITIS</vt:lpstr>
      <vt:lpstr>The degree of myocardial involvement</vt:lpstr>
      <vt:lpstr>pathophysiology</vt:lpstr>
      <vt:lpstr>VIRUS ENTER THE CELL</vt:lpstr>
      <vt:lpstr>PHASE 1: VIRAL INFECTION AND REPLICATION</vt:lpstr>
      <vt:lpstr>PHASE 2: AUTOIMMUNE MYOCARDIAL DAMAGE</vt:lpstr>
      <vt:lpstr>Pahse 3: dilative cardiomyopathy</vt:lpstr>
      <vt:lpstr>COURSE</vt:lpstr>
      <vt:lpstr>PowerPoint Presentation</vt:lpstr>
      <vt:lpstr>CLINICAL FEATUTRES</vt:lpstr>
      <vt:lpstr>Physical exam</vt:lpstr>
      <vt:lpstr>LABORATORY</vt:lpstr>
      <vt:lpstr>Clinical forms of myocarditis</vt:lpstr>
      <vt:lpstr>Acute myocarditis</vt:lpstr>
      <vt:lpstr>Fulminant myocarditis</vt:lpstr>
      <vt:lpstr>GIANT CELL MYOCARDITIS</vt:lpstr>
      <vt:lpstr>Chronic ACTIVE MYOCARDITIS</vt:lpstr>
      <vt:lpstr>Expanded criteria for diagnosis of myocarditis</vt:lpstr>
      <vt:lpstr>diagnosis</vt:lpstr>
      <vt:lpstr>DALLAS CRITERIA</vt:lpstr>
      <vt:lpstr>Virus identification</vt:lpstr>
      <vt:lpstr>electrocardiography</vt:lpstr>
      <vt:lpstr>Transthoracic echocardiography</vt:lpstr>
      <vt:lpstr>Cardiac MR</vt:lpstr>
      <vt:lpstr>myocardial biopsy</vt:lpstr>
      <vt:lpstr>prognosis</vt:lpstr>
      <vt:lpstr>therapy</vt:lpstr>
      <vt:lpstr>Bacterial myocarditis</vt:lpstr>
      <vt:lpstr>Borrelia carditis (Lyme carditis)</vt:lpstr>
      <vt:lpstr>Fungi myocarditis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Prikaz slučaja</dc:title>
  <dc:creator>Admin</dc:creator>
  <cp:lastModifiedBy>Rada Vucic</cp:lastModifiedBy>
  <cp:revision>470</cp:revision>
  <dcterms:created xsi:type="dcterms:W3CDTF">2006-08-16T00:00:00Z</dcterms:created>
  <dcterms:modified xsi:type="dcterms:W3CDTF">2023-09-14T14:13:08Z</dcterms:modified>
</cp:coreProperties>
</file>